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509" r:id="rId5"/>
    <p:sldId id="493" r:id="rId6"/>
    <p:sldId id="501" r:id="rId7"/>
    <p:sldId id="503" r:id="rId8"/>
    <p:sldId id="519" r:id="rId9"/>
    <p:sldId id="504" r:id="rId10"/>
    <p:sldId id="505" r:id="rId11"/>
    <p:sldId id="513" r:id="rId12"/>
    <p:sldId id="516" r:id="rId13"/>
    <p:sldId id="502" r:id="rId14"/>
    <p:sldId id="520" r:id="rId15"/>
    <p:sldId id="521" r:id="rId16"/>
    <p:sldId id="484" r:id="rId17"/>
    <p:sldId id="506" r:id="rId18"/>
    <p:sldId id="510" r:id="rId19"/>
    <p:sldId id="507" r:id="rId20"/>
    <p:sldId id="508" r:id="rId21"/>
    <p:sldId id="511" r:id="rId22"/>
    <p:sldId id="523" r:id="rId23"/>
    <p:sldId id="524" r:id="rId24"/>
    <p:sldId id="525" r:id="rId25"/>
    <p:sldId id="514" r:id="rId26"/>
    <p:sldId id="260" r:id="rId27"/>
    <p:sldId id="261" r:id="rId28"/>
    <p:sldId id="518" r:id="rId29"/>
  </p:sldIdLst>
  <p:sldSz cx="9144000" cy="5143500" type="screen16x9"/>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1" autoAdjust="0"/>
    <p:restoredTop sz="82042" autoAdjust="0"/>
  </p:normalViewPr>
  <p:slideViewPr>
    <p:cSldViewPr>
      <p:cViewPr varScale="1">
        <p:scale>
          <a:sx n="125" d="100"/>
          <a:sy n="125" d="100"/>
        </p:scale>
        <p:origin x="1256" y="17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336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C2918FD-9A74-D646-BDB9-61A0AB040B4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cs typeface="Arial" charset="0"/>
              </a:defRPr>
            </a:lvl1pPr>
          </a:lstStyle>
          <a:p>
            <a:pPr>
              <a:defRPr/>
            </a:pPr>
            <a:endParaRPr lang="en-US"/>
          </a:p>
        </p:txBody>
      </p:sp>
      <p:sp>
        <p:nvSpPr>
          <p:cNvPr id="3" name="Tijdelijke aanduiding voor datum 2">
            <a:extLst>
              <a:ext uri="{FF2B5EF4-FFF2-40B4-BE49-F238E27FC236}">
                <a16:creationId xmlns:a16="http://schemas.microsoft.com/office/drawing/2014/main" id="{DBF6E729-2080-7247-AA4A-FA8451666FC5}"/>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cs typeface="Arial" charset="0"/>
              </a:defRPr>
            </a:lvl1pPr>
          </a:lstStyle>
          <a:p>
            <a:pPr>
              <a:defRPr/>
            </a:pPr>
            <a:fld id="{45A2A1FF-CE85-5840-9DC8-207F78A8919F}" type="datetimeFigureOut">
              <a:rPr lang="en-US"/>
              <a:pPr>
                <a:defRPr/>
              </a:pPr>
              <a:t>4/6/21</a:t>
            </a:fld>
            <a:endParaRPr lang="en-US"/>
          </a:p>
        </p:txBody>
      </p:sp>
      <p:sp>
        <p:nvSpPr>
          <p:cNvPr id="4" name="Tijdelijke aanduiding voor voettekst 3">
            <a:extLst>
              <a:ext uri="{FF2B5EF4-FFF2-40B4-BE49-F238E27FC236}">
                <a16:creationId xmlns:a16="http://schemas.microsoft.com/office/drawing/2014/main" id="{435048EA-305D-5A4B-BFD4-ED3156CF829D}"/>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US"/>
          </a:p>
        </p:txBody>
      </p:sp>
      <p:sp>
        <p:nvSpPr>
          <p:cNvPr id="5" name="Tijdelijke aanduiding voor dianummer 4">
            <a:extLst>
              <a:ext uri="{FF2B5EF4-FFF2-40B4-BE49-F238E27FC236}">
                <a16:creationId xmlns:a16="http://schemas.microsoft.com/office/drawing/2014/main" id="{18B80BA8-5BF5-7746-9B09-BCF1A1798D67}"/>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343BA8F-0676-1C44-A7A2-002A7A8BF46B}" type="slidenum">
              <a:rPr lang="en-US" altLang="en-NL"/>
              <a:pPr>
                <a:defRPr/>
              </a:pPr>
              <a:t>‹#›</a:t>
            </a:fld>
            <a:endParaRPr lang="en-US" altLang="en-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BC839DEB-1660-4C43-8C88-354A9B3168A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cs typeface="Arial" charset="0"/>
              </a:defRPr>
            </a:lvl1pPr>
          </a:lstStyle>
          <a:p>
            <a:pPr>
              <a:defRPr/>
            </a:pPr>
            <a:endParaRPr lang="en-US"/>
          </a:p>
        </p:txBody>
      </p:sp>
      <p:sp>
        <p:nvSpPr>
          <p:cNvPr id="3" name="Tijdelijke aanduiding voor datum 2">
            <a:extLst>
              <a:ext uri="{FF2B5EF4-FFF2-40B4-BE49-F238E27FC236}">
                <a16:creationId xmlns:a16="http://schemas.microsoft.com/office/drawing/2014/main" id="{ED1D33C7-ED2C-0A46-BE20-7F1B56669BDF}"/>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cs typeface="Arial" charset="0"/>
              </a:defRPr>
            </a:lvl1pPr>
          </a:lstStyle>
          <a:p>
            <a:pPr>
              <a:defRPr/>
            </a:pPr>
            <a:fld id="{CB2708EB-2859-8049-9253-41117C9346D1}" type="datetimeFigureOut">
              <a:rPr lang="en-US"/>
              <a:pPr>
                <a:defRPr/>
              </a:pPr>
              <a:t>4/6/21</a:t>
            </a:fld>
            <a:endParaRPr lang="en-US"/>
          </a:p>
        </p:txBody>
      </p:sp>
      <p:sp>
        <p:nvSpPr>
          <p:cNvPr id="4" name="Tijdelijke aanduiding voor dia-afbeelding 3">
            <a:extLst>
              <a:ext uri="{FF2B5EF4-FFF2-40B4-BE49-F238E27FC236}">
                <a16:creationId xmlns:a16="http://schemas.microsoft.com/office/drawing/2014/main" id="{A957DC70-7A17-6242-B849-0070EBE10CA2}"/>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Tijdelijke aanduiding voor notities 4">
            <a:extLst>
              <a:ext uri="{FF2B5EF4-FFF2-40B4-BE49-F238E27FC236}">
                <a16:creationId xmlns:a16="http://schemas.microsoft.com/office/drawing/2014/main" id="{C1442DCC-0DDE-5143-8DEF-8BC4E1B9773A}"/>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US" noProof="0"/>
          </a:p>
        </p:txBody>
      </p:sp>
      <p:sp>
        <p:nvSpPr>
          <p:cNvPr id="6" name="Tijdelijke aanduiding voor voettekst 5">
            <a:extLst>
              <a:ext uri="{FF2B5EF4-FFF2-40B4-BE49-F238E27FC236}">
                <a16:creationId xmlns:a16="http://schemas.microsoft.com/office/drawing/2014/main" id="{B835D274-D2C3-7D49-96B8-4A81B5FC389D}"/>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US"/>
          </a:p>
        </p:txBody>
      </p:sp>
      <p:sp>
        <p:nvSpPr>
          <p:cNvPr id="7" name="Tijdelijke aanduiding voor dianummer 6">
            <a:extLst>
              <a:ext uri="{FF2B5EF4-FFF2-40B4-BE49-F238E27FC236}">
                <a16:creationId xmlns:a16="http://schemas.microsoft.com/office/drawing/2014/main" id="{45C43C9B-7EBD-D049-98E3-478038D5E853}"/>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D64F1D5-B5B9-724E-8E4C-7A0B47BB9996}" type="slidenum">
              <a:rPr lang="en-US" altLang="en-NL"/>
              <a:pPr>
                <a:defRPr/>
              </a:pPr>
              <a:t>‹#›</a:t>
            </a:fld>
            <a:endParaRPr lang="en-US" altLang="en-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Google Shape;138;g35f391192_00:notes">
            <a:extLst>
              <a:ext uri="{FF2B5EF4-FFF2-40B4-BE49-F238E27FC236}">
                <a16:creationId xmlns:a16="http://schemas.microsoft.com/office/drawing/2014/main" id="{9F7AC2E5-F18E-8042-ABD3-A98A2214E4EC}"/>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2290" name="Google Shape;139;g35f391192_00:notes">
            <a:extLst>
              <a:ext uri="{FF2B5EF4-FFF2-40B4-BE49-F238E27FC236}">
                <a16:creationId xmlns:a16="http://schemas.microsoft.com/office/drawing/2014/main" id="{A12B067C-52E8-9042-A85B-B4A6B698C5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Google Shape;266;g35f391192_073:notes">
            <a:extLst>
              <a:ext uri="{FF2B5EF4-FFF2-40B4-BE49-F238E27FC236}">
                <a16:creationId xmlns:a16="http://schemas.microsoft.com/office/drawing/2014/main" id="{B49FE8A4-DE20-1449-91E3-1C4BF0069B87}"/>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0722" name="Google Shape;267;g35f391192_073:notes">
            <a:extLst>
              <a:ext uri="{FF2B5EF4-FFF2-40B4-BE49-F238E27FC236}">
                <a16:creationId xmlns:a16="http://schemas.microsoft.com/office/drawing/2014/main" id="{572965E4-4881-FD40-A744-E4F82AB370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r>
              <a:rPr lang="nl-NL" altLang="en-US"/>
              <a:t>Collaboration is key to our success. We share knowledge and work together so that libraries don’t have to address issues on their own. Staff in our libraries are encouraged to join our Working Groups, Steering Committees and Executive Board. </a:t>
            </a:r>
          </a:p>
          <a:p>
            <a:pPr eaLnBrk="1" hangingPunct="1">
              <a:spcBef>
                <a:spcPct val="0"/>
              </a:spcBef>
            </a:pPr>
            <a:endParaRPr lang="nl-NL" altLang="en-US"/>
          </a:p>
          <a:p>
            <a:pPr eaLnBrk="1" hangingPunct="1">
              <a:spcBef>
                <a:spcPct val="0"/>
              </a:spcBef>
            </a:pPr>
            <a:r>
              <a:rPr lang="nl-NL" altLang="en-US"/>
              <a:t>Some </a:t>
            </a:r>
            <a:r>
              <a:rPr lang="nl-NL" altLang="en-US" b="1"/>
              <a:t>200 people </a:t>
            </a:r>
            <a:r>
              <a:rPr lang="nl-NL" altLang="en-US"/>
              <a:t>participate in these groups. </a:t>
            </a:r>
          </a:p>
          <a:p>
            <a:pPr eaLnBrk="1" hangingPunct="1">
              <a:spcBef>
                <a:spcPct val="0"/>
              </a:spcBef>
            </a:pPr>
            <a:endParaRPr lang="nl-NL" altLang="en-US"/>
          </a:p>
          <a:p>
            <a:pPr eaLnBrk="1" hangingPunct="1">
              <a:spcBef>
                <a:spcPct val="0"/>
              </a:spcBef>
            </a:pPr>
            <a:r>
              <a:rPr lang="nl-NL" altLang="en-US"/>
              <a:t>All of this work is supported and helped by the LIBER office in The Hague, which is made up of 6-10 people (depending on how many EU-funded projects are active).</a:t>
            </a: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308;g35ed75ccf_028:notes">
            <a:extLst>
              <a:ext uri="{FF2B5EF4-FFF2-40B4-BE49-F238E27FC236}">
                <a16:creationId xmlns:a16="http://schemas.microsoft.com/office/drawing/2014/main" id="{60E512B8-46CD-6D41-A62C-633110B88F93}"/>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2770" name="Google Shape;309;g35ed75ccf_028:notes">
            <a:extLst>
              <a:ext uri="{FF2B5EF4-FFF2-40B4-BE49-F238E27FC236}">
                <a16:creationId xmlns:a16="http://schemas.microsoft.com/office/drawing/2014/main" id="{A6A56B04-4666-BA4A-A3FF-DAD8BAD432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Google Shape;252;g35f391192_057:notes">
            <a:extLst>
              <a:ext uri="{FF2B5EF4-FFF2-40B4-BE49-F238E27FC236}">
                <a16:creationId xmlns:a16="http://schemas.microsoft.com/office/drawing/2014/main" id="{223FAC25-F8E7-0443-B681-30904EE47FE3}"/>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4818" name="Google Shape;253;g35f391192_057:notes">
            <a:extLst>
              <a:ext uri="{FF2B5EF4-FFF2-40B4-BE49-F238E27FC236}">
                <a16:creationId xmlns:a16="http://schemas.microsoft.com/office/drawing/2014/main" id="{7F8F619A-DD7D-D847-BBD6-2BA3FC9F8D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nl-NL" altLang="en-US"/>
              <a:t>Anyone is welcome to join a working group.</a:t>
            </a: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jdelijke aanduiding voor dia-afbeelding 1">
            <a:extLst>
              <a:ext uri="{FF2B5EF4-FFF2-40B4-BE49-F238E27FC236}">
                <a16:creationId xmlns:a16="http://schemas.microsoft.com/office/drawing/2014/main" id="{D91392DF-2F7D-C948-A00C-077FC27651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Tijdelijke aanduiding voor notities 2">
            <a:extLst>
              <a:ext uri="{FF2B5EF4-FFF2-40B4-BE49-F238E27FC236}">
                <a16:creationId xmlns:a16="http://schemas.microsoft.com/office/drawing/2014/main" id="{4FD2CC56-AC41-F340-9AED-82C11300F0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en-US"/>
              <a:t>In addition to collaborating with our own community, we also share knowledge and cooperate with a much wider, international network.</a:t>
            </a:r>
            <a:endParaRPr lang="en-US" altLang="en-US"/>
          </a:p>
        </p:txBody>
      </p:sp>
      <p:sp>
        <p:nvSpPr>
          <p:cNvPr id="36867" name="Tijdelijke aanduiding voor dianummer 3">
            <a:extLst>
              <a:ext uri="{FF2B5EF4-FFF2-40B4-BE49-F238E27FC236}">
                <a16:creationId xmlns:a16="http://schemas.microsoft.com/office/drawing/2014/main" id="{1DBD05D8-CBDE-7747-81C5-17FCB2C3ED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7500" indent="-225425">
              <a:spcBef>
                <a:spcPct val="30000"/>
              </a:spcBef>
              <a:defRPr sz="1200">
                <a:solidFill>
                  <a:schemeClr val="tx1"/>
                </a:solidFill>
                <a:latin typeface="Calibri" panose="020F0502020204030204" pitchFamily="34" charset="0"/>
              </a:defRPr>
            </a:lvl4pPr>
            <a:lvl5pPr marL="2041525" indent="-225425">
              <a:spcBef>
                <a:spcPct val="30000"/>
              </a:spcBef>
              <a:defRPr sz="1200">
                <a:solidFill>
                  <a:schemeClr val="tx1"/>
                </a:solidFill>
                <a:latin typeface="Calibri" panose="020F0502020204030204" pitchFamily="34" charset="0"/>
              </a:defRPr>
            </a:lvl5pPr>
            <a:lvl6pPr marL="2498725" indent="-225425" eaLnBrk="0" fontAlgn="base" hangingPunct="0">
              <a:spcBef>
                <a:spcPct val="30000"/>
              </a:spcBef>
              <a:spcAft>
                <a:spcPct val="0"/>
              </a:spcAft>
              <a:defRPr sz="1200">
                <a:solidFill>
                  <a:schemeClr val="tx1"/>
                </a:solidFill>
                <a:latin typeface="Calibri" panose="020F0502020204030204" pitchFamily="34" charset="0"/>
              </a:defRPr>
            </a:lvl6pPr>
            <a:lvl7pPr marL="2955925" indent="-225425" eaLnBrk="0" fontAlgn="base" hangingPunct="0">
              <a:spcBef>
                <a:spcPct val="30000"/>
              </a:spcBef>
              <a:spcAft>
                <a:spcPct val="0"/>
              </a:spcAft>
              <a:defRPr sz="1200">
                <a:solidFill>
                  <a:schemeClr val="tx1"/>
                </a:solidFill>
                <a:latin typeface="Calibri" panose="020F0502020204030204" pitchFamily="34" charset="0"/>
              </a:defRPr>
            </a:lvl7pPr>
            <a:lvl8pPr marL="3413125" indent="-225425" eaLnBrk="0" fontAlgn="base" hangingPunct="0">
              <a:spcBef>
                <a:spcPct val="30000"/>
              </a:spcBef>
              <a:spcAft>
                <a:spcPct val="0"/>
              </a:spcAft>
              <a:defRPr sz="1200">
                <a:solidFill>
                  <a:schemeClr val="tx1"/>
                </a:solidFill>
                <a:latin typeface="Calibri" panose="020F0502020204030204" pitchFamily="34" charset="0"/>
              </a:defRPr>
            </a:lvl8pPr>
            <a:lvl9pPr marL="387032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8B0EAD-E911-AD49-91E3-564C62B486D3}" type="slidenum">
              <a:rPr lang="en-US" altLang="en-US" smtClean="0">
                <a:ea typeface="ＭＳ Ｐゴシック" panose="020B0600070205080204" pitchFamily="34" charset="-128"/>
              </a:rPr>
              <a:pPr>
                <a:spcBef>
                  <a:spcPct val="0"/>
                </a:spcBef>
              </a:pPr>
              <a:t>13</a:t>
            </a:fld>
            <a:endParaRPr lang="en-US" altLang="en-US">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Google Shape;172;g35f391192_029:notes">
            <a:extLst>
              <a:ext uri="{FF2B5EF4-FFF2-40B4-BE49-F238E27FC236}">
                <a16:creationId xmlns:a16="http://schemas.microsoft.com/office/drawing/2014/main" id="{5F9F8F1C-A6F6-FC41-B7B6-66FF21BE8EA2}"/>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8914" name="Google Shape;173;g35f391192_029:notes">
            <a:extLst>
              <a:ext uri="{FF2B5EF4-FFF2-40B4-BE49-F238E27FC236}">
                <a16:creationId xmlns:a16="http://schemas.microsoft.com/office/drawing/2014/main" id="{D2B3FF5A-AABE-1049-B254-92721263C4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Google Shape;252;g35f391192_057:notes">
            <a:extLst>
              <a:ext uri="{FF2B5EF4-FFF2-40B4-BE49-F238E27FC236}">
                <a16:creationId xmlns:a16="http://schemas.microsoft.com/office/drawing/2014/main" id="{518F4A7E-B407-4843-BE03-0647E4FA06A4}"/>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0962" name="Google Shape;253;g35f391192_057:notes">
            <a:extLst>
              <a:ext uri="{FF2B5EF4-FFF2-40B4-BE49-F238E27FC236}">
                <a16:creationId xmlns:a16="http://schemas.microsoft.com/office/drawing/2014/main" id="{26D6FA1D-DDFB-844C-BBED-EE83160289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Google Shape;252;g35f391192_057:notes">
            <a:extLst>
              <a:ext uri="{FF2B5EF4-FFF2-40B4-BE49-F238E27FC236}">
                <a16:creationId xmlns:a16="http://schemas.microsoft.com/office/drawing/2014/main" id="{A920C838-C0DF-3A4C-A863-D3102042927F}"/>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3010" name="Google Shape;253;g35f391192_057:notes">
            <a:extLst>
              <a:ext uri="{FF2B5EF4-FFF2-40B4-BE49-F238E27FC236}">
                <a16:creationId xmlns:a16="http://schemas.microsoft.com/office/drawing/2014/main" id="{270FA67C-7A81-F343-836A-309D6BA461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Google Shape;252;g35f391192_057:notes">
            <a:extLst>
              <a:ext uri="{FF2B5EF4-FFF2-40B4-BE49-F238E27FC236}">
                <a16:creationId xmlns:a16="http://schemas.microsoft.com/office/drawing/2014/main" id="{CC8E525B-E098-774A-B9DF-9600D4653AE7}"/>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5058" name="Google Shape;253;g35f391192_057:notes">
            <a:extLst>
              <a:ext uri="{FF2B5EF4-FFF2-40B4-BE49-F238E27FC236}">
                <a16:creationId xmlns:a16="http://schemas.microsoft.com/office/drawing/2014/main" id="{05A749A3-D91F-8043-8FF2-1A82845420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Google Shape;252;g35f391192_057:notes">
            <a:extLst>
              <a:ext uri="{FF2B5EF4-FFF2-40B4-BE49-F238E27FC236}">
                <a16:creationId xmlns:a16="http://schemas.microsoft.com/office/drawing/2014/main" id="{1E342693-B769-FB44-A49D-4E48CD687CB9}"/>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7106" name="Google Shape;253;g35f391192_057:notes">
            <a:extLst>
              <a:ext uri="{FF2B5EF4-FFF2-40B4-BE49-F238E27FC236}">
                <a16:creationId xmlns:a16="http://schemas.microsoft.com/office/drawing/2014/main" id="{31E499D8-A47C-8B40-BDC8-39B7956FB6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52;g35f391192_057:notes">
            <a:extLst>
              <a:ext uri="{FF2B5EF4-FFF2-40B4-BE49-F238E27FC236}">
                <a16:creationId xmlns:a16="http://schemas.microsoft.com/office/drawing/2014/main" id="{EAA2EA0D-1971-EC4C-90DE-96A462083A35}"/>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1442" name="Google Shape;253;g35f391192_057:notes">
            <a:extLst>
              <a:ext uri="{FF2B5EF4-FFF2-40B4-BE49-F238E27FC236}">
                <a16:creationId xmlns:a16="http://schemas.microsoft.com/office/drawing/2014/main" id="{C7119F11-A40B-4642-938A-AF5E0DD9B3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jdelijke aanduiding voor dia-afbeelding 1">
            <a:extLst>
              <a:ext uri="{FF2B5EF4-FFF2-40B4-BE49-F238E27FC236}">
                <a16:creationId xmlns:a16="http://schemas.microsoft.com/office/drawing/2014/main" id="{3341BE9E-4105-B843-8DAA-6178E259E5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Tijdelijke aanduiding voor notities 2">
            <a:extLst>
              <a:ext uri="{FF2B5EF4-FFF2-40B4-BE49-F238E27FC236}">
                <a16:creationId xmlns:a16="http://schemas.microsoft.com/office/drawing/2014/main" id="{3A5ABC3B-AF8B-F94D-8FE8-71B510C88F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en-US"/>
          </a:p>
        </p:txBody>
      </p:sp>
      <p:sp>
        <p:nvSpPr>
          <p:cNvPr id="14339" name="Tijdelijke aanduiding voor dianummer 3">
            <a:extLst>
              <a:ext uri="{FF2B5EF4-FFF2-40B4-BE49-F238E27FC236}">
                <a16:creationId xmlns:a16="http://schemas.microsoft.com/office/drawing/2014/main" id="{055B3AF5-6DA8-5C46-95ED-448858ACB6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3475" indent="-225425">
              <a:spcBef>
                <a:spcPct val="30000"/>
              </a:spcBef>
              <a:defRPr sz="1200">
                <a:solidFill>
                  <a:schemeClr val="tx1"/>
                </a:solidFill>
                <a:latin typeface="Calibri" panose="020F0502020204030204" pitchFamily="34" charset="0"/>
              </a:defRPr>
            </a:lvl3pPr>
            <a:lvl4pPr marL="1587500" indent="-225425">
              <a:spcBef>
                <a:spcPct val="30000"/>
              </a:spcBef>
              <a:defRPr sz="1200">
                <a:solidFill>
                  <a:schemeClr val="tx1"/>
                </a:solidFill>
                <a:latin typeface="Calibri" panose="020F0502020204030204" pitchFamily="34" charset="0"/>
              </a:defRPr>
            </a:lvl4pPr>
            <a:lvl5pPr marL="2041525" indent="-225425">
              <a:spcBef>
                <a:spcPct val="30000"/>
              </a:spcBef>
              <a:defRPr sz="1200">
                <a:solidFill>
                  <a:schemeClr val="tx1"/>
                </a:solidFill>
                <a:latin typeface="Calibri" panose="020F0502020204030204" pitchFamily="34" charset="0"/>
              </a:defRPr>
            </a:lvl5pPr>
            <a:lvl6pPr marL="2498725" indent="-225425" eaLnBrk="0" fontAlgn="base" hangingPunct="0">
              <a:spcBef>
                <a:spcPct val="30000"/>
              </a:spcBef>
              <a:spcAft>
                <a:spcPct val="0"/>
              </a:spcAft>
              <a:defRPr sz="1200">
                <a:solidFill>
                  <a:schemeClr val="tx1"/>
                </a:solidFill>
                <a:latin typeface="Calibri" panose="020F0502020204030204" pitchFamily="34" charset="0"/>
              </a:defRPr>
            </a:lvl6pPr>
            <a:lvl7pPr marL="2955925" indent="-225425" eaLnBrk="0" fontAlgn="base" hangingPunct="0">
              <a:spcBef>
                <a:spcPct val="30000"/>
              </a:spcBef>
              <a:spcAft>
                <a:spcPct val="0"/>
              </a:spcAft>
              <a:defRPr sz="1200">
                <a:solidFill>
                  <a:schemeClr val="tx1"/>
                </a:solidFill>
                <a:latin typeface="Calibri" panose="020F0502020204030204" pitchFamily="34" charset="0"/>
              </a:defRPr>
            </a:lvl7pPr>
            <a:lvl8pPr marL="3413125" indent="-225425" eaLnBrk="0" fontAlgn="base" hangingPunct="0">
              <a:spcBef>
                <a:spcPct val="30000"/>
              </a:spcBef>
              <a:spcAft>
                <a:spcPct val="0"/>
              </a:spcAft>
              <a:defRPr sz="1200">
                <a:solidFill>
                  <a:schemeClr val="tx1"/>
                </a:solidFill>
                <a:latin typeface="Calibri" panose="020F0502020204030204" pitchFamily="34" charset="0"/>
              </a:defRPr>
            </a:lvl8pPr>
            <a:lvl9pPr marL="3870325" indent="-2254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C105C22-ED3D-2A47-9452-DCF2E810EE27}" type="slidenum">
              <a:rPr lang="en-US" altLang="en-US" smtClean="0">
                <a:ea typeface="ＭＳ Ｐゴシック" panose="020B0600070205080204" pitchFamily="34" charset="-128"/>
              </a:rPr>
              <a:pPr>
                <a:spcBef>
                  <a:spcPct val="0"/>
                </a:spcBef>
              </a:pPr>
              <a:t>2</a:t>
            </a:fld>
            <a:endParaRPr lang="en-US" altLang="en-US">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89" name="Google Shape;252;g35f391192_057:notes">
            <a:extLst>
              <a:ext uri="{FF2B5EF4-FFF2-40B4-BE49-F238E27FC236}">
                <a16:creationId xmlns:a16="http://schemas.microsoft.com/office/drawing/2014/main" id="{03443E0E-A55E-5D45-8CF5-F4FE050A9084}"/>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3490" name="Google Shape;253;g35f391192_057:notes">
            <a:extLst>
              <a:ext uri="{FF2B5EF4-FFF2-40B4-BE49-F238E27FC236}">
                <a16:creationId xmlns:a16="http://schemas.microsoft.com/office/drawing/2014/main" id="{A2D565D7-8CBB-CA41-95D0-10AAD30D09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en-US" altLang="en-US"/>
              <a:t>Faq – main points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7" name="Google Shape;252;g35f391192_057:notes">
            <a:extLst>
              <a:ext uri="{FF2B5EF4-FFF2-40B4-BE49-F238E27FC236}">
                <a16:creationId xmlns:a16="http://schemas.microsoft.com/office/drawing/2014/main" id="{E02FAC8F-BD08-6C49-B1EC-5BC149D8C274}"/>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65538" name="Google Shape;253;g35f391192_057:notes">
            <a:extLst>
              <a:ext uri="{FF2B5EF4-FFF2-40B4-BE49-F238E27FC236}">
                <a16:creationId xmlns:a16="http://schemas.microsoft.com/office/drawing/2014/main" id="{1CDA52E9-4C21-154A-90EF-C1D11B5DEC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en-US" altLang="en-US"/>
              <a:t>Faq – main points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Google Shape;252;g35f391192_057:notes">
            <a:extLst>
              <a:ext uri="{FF2B5EF4-FFF2-40B4-BE49-F238E27FC236}">
                <a16:creationId xmlns:a16="http://schemas.microsoft.com/office/drawing/2014/main" id="{532874D5-3977-D94E-BFCD-23E2DEC045F4}"/>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49154" name="Google Shape;253;g35f391192_057:notes">
            <a:extLst>
              <a:ext uri="{FF2B5EF4-FFF2-40B4-BE49-F238E27FC236}">
                <a16:creationId xmlns:a16="http://schemas.microsoft.com/office/drawing/2014/main" id="{5D2C6851-380B-0A49-8D72-69DC974D62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5" name="Google Shape;110;g6ff0d9856b_0_38:notes">
            <a:extLst>
              <a:ext uri="{FF2B5EF4-FFF2-40B4-BE49-F238E27FC236}">
                <a16:creationId xmlns:a16="http://schemas.microsoft.com/office/drawing/2014/main" id="{85EB8AA4-57B5-534E-9741-F30D5CE29067}"/>
              </a:ext>
            </a:extLst>
          </p:cNvPr>
          <p:cNvSpPr txBox="1">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en-NL" altLang="en-NL"/>
              <a:t>To help the Open Science revolution, we've written a roadmap</a:t>
            </a:r>
          </a:p>
        </p:txBody>
      </p:sp>
      <p:sp>
        <p:nvSpPr>
          <p:cNvPr id="67586" name="Google Shape;111;g6ff0d9856b_0_38:notes">
            <a:extLst>
              <a:ext uri="{FF2B5EF4-FFF2-40B4-BE49-F238E27FC236}">
                <a16:creationId xmlns:a16="http://schemas.microsoft.com/office/drawing/2014/main" id="{A2214AC7-0BD2-AB4E-8B02-25C3D663557D}"/>
              </a:ext>
            </a:extLst>
          </p:cNvPr>
          <p:cNvSpPr>
            <a:spLocks noGrp="1" noRot="1" noChangeAspect="1" noTextEdit="1"/>
          </p:cNvSpPr>
          <p:nvPr>
            <p:ph type="sldImg" idx="2"/>
          </p:nvPr>
        </p:nvSpPr>
        <p:spPr bwMode="auto">
          <a:xfrm>
            <a:off x="381000" y="685800"/>
            <a:ext cx="6097588"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3" name="Google Shape;119;g6ff0d9856b_0_65:notes">
            <a:extLst>
              <a:ext uri="{FF2B5EF4-FFF2-40B4-BE49-F238E27FC236}">
                <a16:creationId xmlns:a16="http://schemas.microsoft.com/office/drawing/2014/main" id="{B3E06F27-5547-0D4E-9748-A552F69548A1}"/>
              </a:ext>
            </a:extLst>
          </p:cNvPr>
          <p:cNvSpPr txBox="1">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en-NL" altLang="en-NL"/>
              <a:t>Libraries have many roles to play. These are some of the roles LIBER sees for libraries, and today we want to hear from you: what is your vision of the future role of libraries? Which challenges can we solve? </a:t>
            </a:r>
            <a:r>
              <a:rPr lang="en-NL" altLang="en-NL" i="1"/>
              <a:t>(leads into outline of workshop)</a:t>
            </a:r>
          </a:p>
        </p:txBody>
      </p:sp>
      <p:sp>
        <p:nvSpPr>
          <p:cNvPr id="69634" name="Google Shape;120;g6ff0d9856b_0_65:notes">
            <a:extLst>
              <a:ext uri="{FF2B5EF4-FFF2-40B4-BE49-F238E27FC236}">
                <a16:creationId xmlns:a16="http://schemas.microsoft.com/office/drawing/2014/main" id="{AA54BE86-B437-FE49-B134-29C3BDDECC0E}"/>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Google Shape;172;g35f391192_029:notes">
            <a:extLst>
              <a:ext uri="{FF2B5EF4-FFF2-40B4-BE49-F238E27FC236}">
                <a16:creationId xmlns:a16="http://schemas.microsoft.com/office/drawing/2014/main" id="{CDFBA22A-D396-A645-8753-9F538788CCCF}"/>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1202" name="Google Shape;173;g35f391192_029:notes">
            <a:extLst>
              <a:ext uri="{FF2B5EF4-FFF2-40B4-BE49-F238E27FC236}">
                <a16:creationId xmlns:a16="http://schemas.microsoft.com/office/drawing/2014/main" id="{A00F91BF-9BD8-D343-A94B-81B62B1614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Google Shape;185;p:notes">
            <a:extLst>
              <a:ext uri="{FF2B5EF4-FFF2-40B4-BE49-F238E27FC236}">
                <a16:creationId xmlns:a16="http://schemas.microsoft.com/office/drawing/2014/main" id="{11841941-0C41-3649-969F-675C622702D7}"/>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6386" name="Google Shape;186;p:notes">
            <a:extLst>
              <a:ext uri="{FF2B5EF4-FFF2-40B4-BE49-F238E27FC236}">
                <a16:creationId xmlns:a16="http://schemas.microsoft.com/office/drawing/2014/main" id="{8A48111C-5FCD-4B44-9DBC-1E095355D5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nl-NL" altLang="en-US"/>
              <a:t>LIBER is Europe’s largest network of research libraries. We’ve been active for nearly 50 years and we represent national, university and special libraries from across Europe. We believe strongly in the power of collaboration. Staff in LIBER libraries are encouraged to join our working groups, steering committees and the Board. Working together, we help libraries to stay up-to-date on the latest innovations in our sector. We offer guidance on best practices, training opportunities and we </a:t>
            </a:r>
            <a:r>
              <a:rPr lang="en-US" altLang="en-US"/>
              <a:t>promote and advocate for European libraries in all European and national fora where the voice of LIBER needs to be heard.</a:t>
            </a:r>
            <a:endParaRPr lang="nl-NL" altLang="en-US"/>
          </a:p>
          <a:p>
            <a:pPr>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294;g35ed75ccf_00:notes">
            <a:extLst>
              <a:ext uri="{FF2B5EF4-FFF2-40B4-BE49-F238E27FC236}">
                <a16:creationId xmlns:a16="http://schemas.microsoft.com/office/drawing/2014/main" id="{C06C8B7C-5C1D-B240-973B-FA60669EEBFF}"/>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18434" name="Google Shape;295;g35ed75ccf_00:notes">
            <a:extLst>
              <a:ext uri="{FF2B5EF4-FFF2-40B4-BE49-F238E27FC236}">
                <a16:creationId xmlns:a16="http://schemas.microsoft.com/office/drawing/2014/main" id="{C1284942-1B28-294D-B276-64E99DB0BE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nl-NL" altLang="en-US"/>
              <a:t>LIBER libraries across Europe</a:t>
            </a: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294;g35ed75ccf_00:notes">
            <a:extLst>
              <a:ext uri="{FF2B5EF4-FFF2-40B4-BE49-F238E27FC236}">
                <a16:creationId xmlns:a16="http://schemas.microsoft.com/office/drawing/2014/main" id="{B8A44D4C-073F-F048-A603-743380BFBCE0}"/>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0482" name="Google Shape;295;g35ed75ccf_00:notes">
            <a:extLst>
              <a:ext uri="{FF2B5EF4-FFF2-40B4-BE49-F238E27FC236}">
                <a16:creationId xmlns:a16="http://schemas.microsoft.com/office/drawing/2014/main" id="{599F97CE-398A-7940-8140-AA1AAB485C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nl-NL" altLang="en-US"/>
              <a:t>Percentage of LIBER libraries by region: we are actively working to get more members from Southern and Eastern Europe</a:t>
            </a: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179;g35f391192_09:notes">
            <a:extLst>
              <a:ext uri="{FF2B5EF4-FFF2-40B4-BE49-F238E27FC236}">
                <a16:creationId xmlns:a16="http://schemas.microsoft.com/office/drawing/2014/main" id="{0EB49800-7622-5D4B-8E08-3460C64B4E7E}"/>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2530" name="Google Shape;180;g35f391192_09:notes">
            <a:extLst>
              <a:ext uri="{FF2B5EF4-FFF2-40B4-BE49-F238E27FC236}">
                <a16:creationId xmlns:a16="http://schemas.microsoft.com/office/drawing/2014/main" id="{12BD55BD-5CEC-124E-A141-64F277F9CF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r>
              <a:rPr lang="nl-NL" altLang="en-US"/>
              <a:t>LIBER’s mission is to ensure that our libraries offer a world-class research environment for their users. </a:t>
            </a: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85;p:notes">
            <a:extLst>
              <a:ext uri="{FF2B5EF4-FFF2-40B4-BE49-F238E27FC236}">
                <a16:creationId xmlns:a16="http://schemas.microsoft.com/office/drawing/2014/main" id="{4D946818-5F87-EB49-8094-84FB1FA6D2E8}"/>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86;p:notes">
            <a:extLst>
              <a:ext uri="{FF2B5EF4-FFF2-40B4-BE49-F238E27FC236}">
                <a16:creationId xmlns:a16="http://schemas.microsoft.com/office/drawing/2014/main" id="{363AD96A-D4C9-0A4F-BB21-207AF215DE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r>
              <a:rPr lang="nl-NL" altLang="en-US"/>
              <a:t>By world-class research, we mean research which is collaborative, international, cross-discipline (not done in silos), increasingly data intensive and open.</a:t>
            </a: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Google Shape;266;g35f391192_073:notes">
            <a:extLst>
              <a:ext uri="{FF2B5EF4-FFF2-40B4-BE49-F238E27FC236}">
                <a16:creationId xmlns:a16="http://schemas.microsoft.com/office/drawing/2014/main" id="{EC4ED3BE-9342-5546-A49B-85A93A2043C6}"/>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6626" name="Google Shape;267;g35f391192_073:notes">
            <a:extLst>
              <a:ext uri="{FF2B5EF4-FFF2-40B4-BE49-F238E27FC236}">
                <a16:creationId xmlns:a16="http://schemas.microsoft.com/office/drawing/2014/main" id="{8256B98C-990B-E649-BC44-10F06BF80C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r>
              <a:rPr lang="nl-NL" altLang="en-US"/>
              <a:t>To fulfil our mission, we have a Strategy. It was launched in November 2017 and will run until 2022. It envisions libraries in three key roles: as platforms for scholarly communication, as hubs for digital skills and services, and as partners in research infrastructure.</a:t>
            </a:r>
          </a:p>
          <a:p>
            <a:pPr eaLnBrk="1" hangingPunct="1">
              <a:spcBef>
                <a:spcPct val="0"/>
              </a:spcBef>
            </a:pPr>
            <a:endParaRPr lang="nl-NL" altLang="en-US"/>
          </a:p>
          <a:p>
            <a:pPr eaLnBrk="1" hangingPunct="1">
              <a:spcBef>
                <a:spcPct val="0"/>
              </a:spcBef>
            </a:pPr>
            <a:r>
              <a:rPr lang="nl-NL" altLang="en-US"/>
              <a:t>By being involved in all off these areas, our research libraries can make an important contribution to sustainable knowledge in a digital age.</a:t>
            </a: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Google Shape;185;p:notes">
            <a:extLst>
              <a:ext uri="{FF2B5EF4-FFF2-40B4-BE49-F238E27FC236}">
                <a16:creationId xmlns:a16="http://schemas.microsoft.com/office/drawing/2014/main" id="{E183D7A2-A234-D84D-A4FA-65C4003AB7F5}"/>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8674" name="Google Shape;186;p:notes">
            <a:extLst>
              <a:ext uri="{FF2B5EF4-FFF2-40B4-BE49-F238E27FC236}">
                <a16:creationId xmlns:a16="http://schemas.microsoft.com/office/drawing/2014/main" id="{A85D54F0-D92C-E745-ACCE-48E30AB2F2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r>
              <a:rPr lang="nl-NL" altLang="en-US"/>
              <a:t>This is how we see the future of research.</a:t>
            </a: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reserve="1">
  <p:cSld name="Title">
    <p:bg>
      <p:bgPr>
        <a:solidFill>
          <a:srgbClr val="33557A"/>
        </a:solidFill>
        <a:effectLst/>
      </p:bgPr>
    </p:bg>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250C4400-707D-DF4B-A81B-5D908B750B9F}"/>
              </a:ext>
            </a:extLst>
          </p:cNvPr>
          <p:cNvSpPr>
            <a:spLocks noChangeArrowheads="1"/>
          </p:cNvSpPr>
          <p:nvPr/>
        </p:nvSpPr>
        <p:spPr bwMode="auto">
          <a:xfrm>
            <a:off x="1592263" y="-407988"/>
            <a:ext cx="5959475" cy="5959476"/>
          </a:xfrm>
          <a:prstGeom prst="ellipse">
            <a:avLst/>
          </a:prstGeom>
          <a:solidFill>
            <a:srgbClr val="659AD2">
              <a:alpha val="20000"/>
            </a:srgbClr>
          </a:solidFill>
          <a:ln>
            <a:noFill/>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4" name="Google Shape;12;p2">
            <a:extLst>
              <a:ext uri="{FF2B5EF4-FFF2-40B4-BE49-F238E27FC236}">
                <a16:creationId xmlns:a16="http://schemas.microsoft.com/office/drawing/2014/main" id="{1C690641-9E86-CB44-86B5-B78C2A6DD13E}"/>
              </a:ext>
            </a:extLst>
          </p:cNvPr>
          <p:cNvSpPr>
            <a:spLocks noChangeArrowheads="1"/>
          </p:cNvSpPr>
          <p:nvPr/>
        </p:nvSpPr>
        <p:spPr bwMode="auto">
          <a:xfrm>
            <a:off x="731838" y="406400"/>
            <a:ext cx="1989137" cy="1990725"/>
          </a:xfrm>
          <a:prstGeom prst="ellipse">
            <a:avLst/>
          </a:prstGeom>
          <a:solidFill>
            <a:srgbClr val="000000">
              <a:alpha val="18823"/>
            </a:srgbClr>
          </a:solidFill>
          <a:ln>
            <a:noFill/>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5" name="Google Shape;13;p2">
            <a:extLst>
              <a:ext uri="{FF2B5EF4-FFF2-40B4-BE49-F238E27FC236}">
                <a16:creationId xmlns:a16="http://schemas.microsoft.com/office/drawing/2014/main" id="{DFAC2CC5-00A2-A84A-954A-4786F8FE84B0}"/>
              </a:ext>
            </a:extLst>
          </p:cNvPr>
          <p:cNvSpPr>
            <a:spLocks noChangeArrowheads="1"/>
          </p:cNvSpPr>
          <p:nvPr/>
        </p:nvSpPr>
        <p:spPr bwMode="auto">
          <a:xfrm>
            <a:off x="841375" y="515938"/>
            <a:ext cx="1770063" cy="1770062"/>
          </a:xfrm>
          <a:prstGeom prst="ellipse">
            <a:avLst/>
          </a:prstGeom>
          <a:solidFill>
            <a:srgbClr val="33557A"/>
          </a:solidFill>
          <a:ln>
            <a:noFill/>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6" name="Google Shape;46;p5">
            <a:extLst>
              <a:ext uri="{FF2B5EF4-FFF2-40B4-BE49-F238E27FC236}">
                <a16:creationId xmlns:a16="http://schemas.microsoft.com/office/drawing/2014/main" id="{446EECD6-271A-C94B-B554-44F971244B28}"/>
              </a:ext>
            </a:extLst>
          </p:cNvPr>
          <p:cNvSpPr>
            <a:spLocks noChangeArrowheads="1"/>
          </p:cNvSpPr>
          <p:nvPr/>
        </p:nvSpPr>
        <p:spPr bwMode="auto">
          <a:xfrm>
            <a:off x="6551613" y="3068638"/>
            <a:ext cx="1808162" cy="1808162"/>
          </a:xfrm>
          <a:prstGeom prst="ellipse">
            <a:avLst/>
          </a:prstGeom>
          <a:noFill/>
          <a:ln w="9525">
            <a:solidFill>
              <a:srgbClr val="E8E8E8"/>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7" name="Google Shape;56;p5">
            <a:extLst>
              <a:ext uri="{FF2B5EF4-FFF2-40B4-BE49-F238E27FC236}">
                <a16:creationId xmlns:a16="http://schemas.microsoft.com/office/drawing/2014/main" id="{60D5F16C-EEEF-C443-84C3-E08FD970E429}"/>
              </a:ext>
            </a:extLst>
          </p:cNvPr>
          <p:cNvSpPr>
            <a:spLocks noChangeArrowheads="1"/>
          </p:cNvSpPr>
          <p:nvPr/>
        </p:nvSpPr>
        <p:spPr bwMode="auto">
          <a:xfrm>
            <a:off x="6665913" y="3179763"/>
            <a:ext cx="1616075" cy="1617662"/>
          </a:xfrm>
          <a:prstGeom prst="ellipse">
            <a:avLst/>
          </a:prstGeom>
          <a:solidFill>
            <a:srgbClr val="33557A">
              <a:alpha val="20000"/>
            </a:srgbClr>
          </a:solidFill>
          <a:ln>
            <a:noFill/>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20" name="Google Shape;20;p2"/>
          <p:cNvSpPr txBox="1">
            <a:spLocks noGrp="1"/>
          </p:cNvSpPr>
          <p:nvPr>
            <p:ph type="ctrTitle"/>
          </p:nvPr>
        </p:nvSpPr>
        <p:spPr>
          <a:xfrm>
            <a:off x="2211600" y="1991850"/>
            <a:ext cx="4720800" cy="1159800"/>
          </a:xfrm>
          <a:prstGeom prst="rect">
            <a:avLst/>
          </a:prstGeom>
          <a:effectLst>
            <a:outerShdw blurRad="85725" dist="19050" dir="5400000" algn="bl" rotWithShape="0">
              <a:srgbClr val="000000">
                <a:alpha val="10000"/>
              </a:srgbClr>
            </a:outerShdw>
          </a:effectLst>
        </p:spPr>
        <p:txBody>
          <a:bodyPr spcFirstLastPara="1" lIns="91425" tIns="91425" rIns="91425" bIns="91425"/>
          <a:lstStyle>
            <a:lvl1pPr lvl="0" algn="ctr">
              <a:spcBef>
                <a:spcPts val="0"/>
              </a:spcBef>
              <a:spcAft>
                <a:spcPts val="0"/>
              </a:spcAft>
              <a:buClr>
                <a:srgbClr val="FFFFFF"/>
              </a:buClr>
              <a:buSzPts val="5200"/>
              <a:buNone/>
              <a:defRPr sz="5200">
                <a:solidFill>
                  <a:srgbClr val="FFFFFF"/>
                </a:solidFill>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a:p>
        </p:txBody>
      </p:sp>
    </p:spTree>
    <p:extLst>
      <p:ext uri="{BB962C8B-B14F-4D97-AF65-F5344CB8AC3E}">
        <p14:creationId xmlns:p14="http://schemas.microsoft.com/office/powerpoint/2010/main" val="265027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45"/>
        <p:cNvGrpSpPr/>
        <p:nvPr/>
      </p:nvGrpSpPr>
      <p:grpSpPr>
        <a:xfrm>
          <a:off x="0" y="0"/>
          <a:ext cx="0" cy="0"/>
          <a:chOff x="0" y="0"/>
          <a:chExt cx="0" cy="0"/>
        </a:xfrm>
      </p:grpSpPr>
      <p:grpSp>
        <p:nvGrpSpPr>
          <p:cNvPr id="4" name="Google Shape;47;p5">
            <a:extLst>
              <a:ext uri="{FF2B5EF4-FFF2-40B4-BE49-F238E27FC236}">
                <a16:creationId xmlns:a16="http://schemas.microsoft.com/office/drawing/2014/main" id="{36F93D6F-C185-A64F-88CC-7470C12EECDB}"/>
              </a:ext>
            </a:extLst>
          </p:cNvPr>
          <p:cNvGrpSpPr>
            <a:grpSpLocks/>
          </p:cNvGrpSpPr>
          <p:nvPr/>
        </p:nvGrpSpPr>
        <p:grpSpPr bwMode="auto">
          <a:xfrm>
            <a:off x="-442913" y="103188"/>
            <a:ext cx="2324101" cy="2324100"/>
            <a:chOff x="-474900" y="321200"/>
            <a:chExt cx="2324700" cy="2324700"/>
          </a:xfrm>
        </p:grpSpPr>
        <p:sp>
          <p:nvSpPr>
            <p:cNvPr id="5" name="Google Shape;48;p5">
              <a:extLst>
                <a:ext uri="{FF2B5EF4-FFF2-40B4-BE49-F238E27FC236}">
                  <a16:creationId xmlns:a16="http://schemas.microsoft.com/office/drawing/2014/main" id="{40611652-FB6C-F34F-A10C-F16D00BF7DB5}"/>
                </a:ext>
              </a:extLst>
            </p:cNvPr>
            <p:cNvSpPr>
              <a:spLocks noChangeArrowheads="1"/>
            </p:cNvSpPr>
            <p:nvPr/>
          </p:nvSpPr>
          <p:spPr bwMode="auto">
            <a:xfrm>
              <a:off x="-474900" y="321200"/>
              <a:ext cx="2324700" cy="2324700"/>
            </a:xfrm>
            <a:prstGeom prst="ellipse">
              <a:avLst/>
            </a:prstGeom>
            <a:noFill/>
            <a:ln w="9525">
              <a:solidFill>
                <a:srgbClr val="33557A">
                  <a:alpha val="20000"/>
                </a:srgbClr>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6" name="Google Shape;49;p5">
              <a:extLst>
                <a:ext uri="{FF2B5EF4-FFF2-40B4-BE49-F238E27FC236}">
                  <a16:creationId xmlns:a16="http://schemas.microsoft.com/office/drawing/2014/main" id="{B978BB30-DAD3-5A42-974C-AEC46BC06AEE}"/>
                </a:ext>
              </a:extLst>
            </p:cNvPr>
            <p:cNvSpPr>
              <a:spLocks noChangeArrowheads="1"/>
            </p:cNvSpPr>
            <p:nvPr/>
          </p:nvSpPr>
          <p:spPr bwMode="auto">
            <a:xfrm>
              <a:off x="120566" y="916666"/>
              <a:ext cx="1133767" cy="1133768"/>
            </a:xfrm>
            <a:prstGeom prst="ellipse">
              <a:avLst/>
            </a:prstGeom>
            <a:noFill/>
            <a:ln w="9525">
              <a:solidFill>
                <a:srgbClr val="33557A">
                  <a:alpha val="20000"/>
                </a:srgbClr>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7" name="Google Shape;50;p5">
              <a:extLst>
                <a:ext uri="{FF2B5EF4-FFF2-40B4-BE49-F238E27FC236}">
                  <a16:creationId xmlns:a16="http://schemas.microsoft.com/office/drawing/2014/main" id="{7D4B769F-F0B9-3A4A-9774-A31FE37F3F54}"/>
                </a:ext>
              </a:extLst>
            </p:cNvPr>
            <p:cNvSpPr>
              <a:spLocks noChangeArrowheads="1"/>
            </p:cNvSpPr>
            <p:nvPr/>
          </p:nvSpPr>
          <p:spPr bwMode="auto">
            <a:xfrm>
              <a:off x="-136675" y="659424"/>
              <a:ext cx="1648250" cy="1648250"/>
            </a:xfrm>
            <a:prstGeom prst="ellipse">
              <a:avLst/>
            </a:prstGeom>
            <a:noFill/>
            <a:ln w="9525">
              <a:solidFill>
                <a:srgbClr val="33557A">
                  <a:alpha val="20000"/>
                </a:srgbClr>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8" name="Google Shape;51;p5">
              <a:extLst>
                <a:ext uri="{FF2B5EF4-FFF2-40B4-BE49-F238E27FC236}">
                  <a16:creationId xmlns:a16="http://schemas.microsoft.com/office/drawing/2014/main" id="{9A9DF33A-E382-894F-AD37-0754608E5B46}"/>
                </a:ext>
              </a:extLst>
            </p:cNvPr>
            <p:cNvSpPr>
              <a:spLocks noChangeArrowheads="1"/>
            </p:cNvSpPr>
            <p:nvPr/>
          </p:nvSpPr>
          <p:spPr bwMode="auto">
            <a:xfrm>
              <a:off x="314291" y="1110391"/>
              <a:ext cx="746317" cy="746318"/>
            </a:xfrm>
            <a:prstGeom prst="ellipse">
              <a:avLst/>
            </a:prstGeom>
            <a:noFill/>
            <a:ln w="9525">
              <a:solidFill>
                <a:srgbClr val="33557A">
                  <a:alpha val="20000"/>
                </a:srgbClr>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grpSp>
      <p:sp>
        <p:nvSpPr>
          <p:cNvPr id="9" name="Rechthoek 11">
            <a:extLst>
              <a:ext uri="{FF2B5EF4-FFF2-40B4-BE49-F238E27FC236}">
                <a16:creationId xmlns:a16="http://schemas.microsoft.com/office/drawing/2014/main" id="{F34B875C-AF88-7149-8978-BBAA32B2CF0E}"/>
              </a:ext>
            </a:extLst>
          </p:cNvPr>
          <p:cNvSpPr/>
          <p:nvPr userDrawn="1"/>
        </p:nvSpPr>
        <p:spPr>
          <a:xfrm>
            <a:off x="0" y="4732338"/>
            <a:ext cx="9144000" cy="431800"/>
          </a:xfrm>
          <a:prstGeom prst="rect">
            <a:avLst/>
          </a:prstGeom>
          <a:solidFill>
            <a:srgbClr val="3355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Tekstvak 12">
            <a:extLst>
              <a:ext uri="{FF2B5EF4-FFF2-40B4-BE49-F238E27FC236}">
                <a16:creationId xmlns:a16="http://schemas.microsoft.com/office/drawing/2014/main" id="{54D8B0A8-5605-7F41-BDE0-72F8517B9303}"/>
              </a:ext>
            </a:extLst>
          </p:cNvPr>
          <p:cNvSpPr txBox="1">
            <a:spLocks noChangeArrowheads="1"/>
          </p:cNvSpPr>
          <p:nvPr userDrawn="1"/>
        </p:nvSpPr>
        <p:spPr bwMode="auto">
          <a:xfrm>
            <a:off x="7235825" y="4732338"/>
            <a:ext cx="1744663" cy="368300"/>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defRPr/>
            </a:pPr>
            <a:r>
              <a:rPr lang="nl-NL" altLang="en-US" sz="900" b="1" dirty="0">
                <a:solidFill>
                  <a:schemeClr val="bg1"/>
                </a:solidFill>
                <a:latin typeface="Arial" charset="0"/>
              </a:rPr>
              <a:t>libereurope.eu</a:t>
            </a:r>
          </a:p>
          <a:p>
            <a:pPr algn="r" eaLnBrk="1" hangingPunct="1">
              <a:defRPr/>
            </a:pPr>
            <a:r>
              <a:rPr lang="nl-NL" altLang="en-US" sz="900" i="1" dirty="0">
                <a:solidFill>
                  <a:schemeClr val="bg1"/>
                </a:solidFill>
                <a:latin typeface="Arial" charset="0"/>
              </a:rPr>
              <a:t>CC BY</a:t>
            </a:r>
            <a:endParaRPr lang="en-US" altLang="en-US" sz="900" i="1" dirty="0">
              <a:solidFill>
                <a:schemeClr val="bg1"/>
              </a:solidFill>
              <a:latin typeface="Arial" charset="0"/>
            </a:endParaRPr>
          </a:p>
        </p:txBody>
      </p:sp>
      <p:pic>
        <p:nvPicPr>
          <p:cNvPr id="11" name="Afbeelding 13">
            <a:extLst>
              <a:ext uri="{FF2B5EF4-FFF2-40B4-BE49-F238E27FC236}">
                <a16:creationId xmlns:a16="http://schemas.microsoft.com/office/drawing/2014/main" id="{7004F051-4B08-8646-99AA-F3F7EF0303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3" y="4792663"/>
            <a:ext cx="3063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Google Shape;53;p5"/>
          <p:cNvSpPr txBox="1">
            <a:spLocks noGrp="1"/>
          </p:cNvSpPr>
          <p:nvPr>
            <p:ph type="title"/>
          </p:nvPr>
        </p:nvSpPr>
        <p:spPr>
          <a:xfrm>
            <a:off x="503828" y="880538"/>
            <a:ext cx="5220300" cy="683100"/>
          </a:xfrm>
          <a:prstGeom prst="rect">
            <a:avLst/>
          </a:prstGeom>
        </p:spPr>
        <p:txBody>
          <a:bodyPr spcFirstLastPara="1" lIns="91425" tIns="91425" rIns="91425" bIns="91425" anchor="b"/>
          <a:lstStyle>
            <a:lvl1pPr lvl="0" algn="l">
              <a:spcBef>
                <a:spcPts val="0"/>
              </a:spcBef>
              <a:spcAft>
                <a:spcPts val="0"/>
              </a:spcAft>
              <a:buSzPts val="3600"/>
              <a:buNone/>
              <a:defRPr sz="3200" b="1"/>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dirty="0"/>
          </a:p>
        </p:txBody>
      </p:sp>
      <p:sp>
        <p:nvSpPr>
          <p:cNvPr id="54" name="Google Shape;54;p5"/>
          <p:cNvSpPr txBox="1">
            <a:spLocks noGrp="1"/>
          </p:cNvSpPr>
          <p:nvPr>
            <p:ph type="body" idx="1"/>
          </p:nvPr>
        </p:nvSpPr>
        <p:spPr>
          <a:xfrm>
            <a:off x="1069625" y="1958050"/>
            <a:ext cx="4608000" cy="2618400"/>
          </a:xfrm>
          <a:prstGeom prst="rect">
            <a:avLst/>
          </a:prstGeom>
        </p:spPr>
        <p:txBody>
          <a:bodyPr spcFirstLastPara="1" lIns="91425" tIns="91425" rIns="91425" bIns="91425"/>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dirty="0"/>
          </a:p>
        </p:txBody>
      </p:sp>
    </p:spTree>
    <p:extLst>
      <p:ext uri="{BB962C8B-B14F-4D97-AF65-F5344CB8AC3E}">
        <p14:creationId xmlns:p14="http://schemas.microsoft.com/office/powerpoint/2010/main" val="297577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45"/>
        <p:cNvGrpSpPr/>
        <p:nvPr/>
      </p:nvGrpSpPr>
      <p:grpSpPr>
        <a:xfrm>
          <a:off x="0" y="0"/>
          <a:ext cx="0" cy="0"/>
          <a:chOff x="0" y="0"/>
          <a:chExt cx="0" cy="0"/>
        </a:xfrm>
      </p:grpSpPr>
      <p:sp>
        <p:nvSpPr>
          <p:cNvPr id="6" name="Google Shape;46;p5">
            <a:extLst>
              <a:ext uri="{FF2B5EF4-FFF2-40B4-BE49-F238E27FC236}">
                <a16:creationId xmlns:a16="http://schemas.microsoft.com/office/drawing/2014/main" id="{16C6148A-0D1D-EF4A-B50D-05B913E45FCA}"/>
              </a:ext>
            </a:extLst>
          </p:cNvPr>
          <p:cNvSpPr>
            <a:spLocks noChangeArrowheads="1"/>
          </p:cNvSpPr>
          <p:nvPr/>
        </p:nvSpPr>
        <p:spPr bwMode="auto">
          <a:xfrm>
            <a:off x="6081713" y="763588"/>
            <a:ext cx="3616325" cy="3616325"/>
          </a:xfrm>
          <a:prstGeom prst="ellipse">
            <a:avLst/>
          </a:prstGeom>
          <a:noFill/>
          <a:ln w="9525">
            <a:solidFill>
              <a:srgbClr val="E8E8E8"/>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grpSp>
        <p:nvGrpSpPr>
          <p:cNvPr id="7" name="Google Shape;47;p5">
            <a:extLst>
              <a:ext uri="{FF2B5EF4-FFF2-40B4-BE49-F238E27FC236}">
                <a16:creationId xmlns:a16="http://schemas.microsoft.com/office/drawing/2014/main" id="{6078E67F-EC83-5E47-BBA5-F4920E92E0A6}"/>
              </a:ext>
            </a:extLst>
          </p:cNvPr>
          <p:cNvGrpSpPr>
            <a:grpSpLocks/>
          </p:cNvGrpSpPr>
          <p:nvPr/>
        </p:nvGrpSpPr>
        <p:grpSpPr bwMode="auto">
          <a:xfrm>
            <a:off x="-442913" y="103188"/>
            <a:ext cx="2324101" cy="2324100"/>
            <a:chOff x="-474900" y="321200"/>
            <a:chExt cx="2324700" cy="2324700"/>
          </a:xfrm>
        </p:grpSpPr>
        <p:sp>
          <p:nvSpPr>
            <p:cNvPr id="8" name="Google Shape;48;p5">
              <a:extLst>
                <a:ext uri="{FF2B5EF4-FFF2-40B4-BE49-F238E27FC236}">
                  <a16:creationId xmlns:a16="http://schemas.microsoft.com/office/drawing/2014/main" id="{65B4D6DA-79E1-FE47-933D-6AE0D9585900}"/>
                </a:ext>
              </a:extLst>
            </p:cNvPr>
            <p:cNvSpPr>
              <a:spLocks noChangeArrowheads="1"/>
            </p:cNvSpPr>
            <p:nvPr/>
          </p:nvSpPr>
          <p:spPr bwMode="auto">
            <a:xfrm>
              <a:off x="-474900" y="321200"/>
              <a:ext cx="2324700" cy="2324700"/>
            </a:xfrm>
            <a:prstGeom prst="ellipse">
              <a:avLst/>
            </a:prstGeom>
            <a:noFill/>
            <a:ln w="9525">
              <a:solidFill>
                <a:srgbClr val="33557A">
                  <a:alpha val="20000"/>
                </a:srgbClr>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9" name="Google Shape;49;p5">
              <a:extLst>
                <a:ext uri="{FF2B5EF4-FFF2-40B4-BE49-F238E27FC236}">
                  <a16:creationId xmlns:a16="http://schemas.microsoft.com/office/drawing/2014/main" id="{CFF5496B-2813-854B-ABDB-429D570212F6}"/>
                </a:ext>
              </a:extLst>
            </p:cNvPr>
            <p:cNvSpPr>
              <a:spLocks noChangeArrowheads="1"/>
            </p:cNvSpPr>
            <p:nvPr/>
          </p:nvSpPr>
          <p:spPr bwMode="auto">
            <a:xfrm>
              <a:off x="120566" y="916666"/>
              <a:ext cx="1133767" cy="1133768"/>
            </a:xfrm>
            <a:prstGeom prst="ellipse">
              <a:avLst/>
            </a:prstGeom>
            <a:noFill/>
            <a:ln w="9525">
              <a:solidFill>
                <a:srgbClr val="33557A">
                  <a:alpha val="20000"/>
                </a:srgbClr>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10" name="Google Shape;50;p5">
              <a:extLst>
                <a:ext uri="{FF2B5EF4-FFF2-40B4-BE49-F238E27FC236}">
                  <a16:creationId xmlns:a16="http://schemas.microsoft.com/office/drawing/2014/main" id="{774DB175-2D41-DF44-BB97-DA6AC8B18A6A}"/>
                </a:ext>
              </a:extLst>
            </p:cNvPr>
            <p:cNvSpPr>
              <a:spLocks noChangeArrowheads="1"/>
            </p:cNvSpPr>
            <p:nvPr/>
          </p:nvSpPr>
          <p:spPr bwMode="auto">
            <a:xfrm>
              <a:off x="-136675" y="659424"/>
              <a:ext cx="1648250" cy="1648250"/>
            </a:xfrm>
            <a:prstGeom prst="ellipse">
              <a:avLst/>
            </a:prstGeom>
            <a:noFill/>
            <a:ln w="9525">
              <a:solidFill>
                <a:srgbClr val="33557A">
                  <a:alpha val="20000"/>
                </a:srgbClr>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11" name="Google Shape;51;p5">
              <a:extLst>
                <a:ext uri="{FF2B5EF4-FFF2-40B4-BE49-F238E27FC236}">
                  <a16:creationId xmlns:a16="http://schemas.microsoft.com/office/drawing/2014/main" id="{335B2F2B-CF17-4844-85A2-545F0E414B0A}"/>
                </a:ext>
              </a:extLst>
            </p:cNvPr>
            <p:cNvSpPr>
              <a:spLocks noChangeArrowheads="1"/>
            </p:cNvSpPr>
            <p:nvPr/>
          </p:nvSpPr>
          <p:spPr bwMode="auto">
            <a:xfrm>
              <a:off x="314291" y="1110391"/>
              <a:ext cx="746317" cy="746318"/>
            </a:xfrm>
            <a:prstGeom prst="ellipse">
              <a:avLst/>
            </a:prstGeom>
            <a:noFill/>
            <a:ln w="9525">
              <a:solidFill>
                <a:srgbClr val="33557A">
                  <a:alpha val="20000"/>
                </a:srgbClr>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grpSp>
      <p:sp>
        <p:nvSpPr>
          <p:cNvPr id="12" name="Google Shape;56;p5">
            <a:extLst>
              <a:ext uri="{FF2B5EF4-FFF2-40B4-BE49-F238E27FC236}">
                <a16:creationId xmlns:a16="http://schemas.microsoft.com/office/drawing/2014/main" id="{396D85F7-E99F-DB47-926E-762D72D76731}"/>
              </a:ext>
            </a:extLst>
          </p:cNvPr>
          <p:cNvSpPr>
            <a:spLocks noChangeArrowheads="1"/>
          </p:cNvSpPr>
          <p:nvPr/>
        </p:nvSpPr>
        <p:spPr bwMode="auto">
          <a:xfrm>
            <a:off x="6272213" y="955675"/>
            <a:ext cx="3233737" cy="3232150"/>
          </a:xfrm>
          <a:prstGeom prst="ellipse">
            <a:avLst/>
          </a:prstGeom>
          <a:solidFill>
            <a:srgbClr val="33557A">
              <a:alpha val="20000"/>
            </a:srgbClr>
          </a:solidFill>
          <a:ln>
            <a:noFill/>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13" name="Rechthoek 13">
            <a:extLst>
              <a:ext uri="{FF2B5EF4-FFF2-40B4-BE49-F238E27FC236}">
                <a16:creationId xmlns:a16="http://schemas.microsoft.com/office/drawing/2014/main" id="{B7CCA69D-6CF4-B846-8E4F-1051A57E0C4B}"/>
              </a:ext>
            </a:extLst>
          </p:cNvPr>
          <p:cNvSpPr/>
          <p:nvPr userDrawn="1"/>
        </p:nvSpPr>
        <p:spPr>
          <a:xfrm>
            <a:off x="0" y="4732338"/>
            <a:ext cx="9144000" cy="431800"/>
          </a:xfrm>
          <a:prstGeom prst="rect">
            <a:avLst/>
          </a:prstGeom>
          <a:solidFill>
            <a:srgbClr val="3355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Tekstvak 14">
            <a:extLst>
              <a:ext uri="{FF2B5EF4-FFF2-40B4-BE49-F238E27FC236}">
                <a16:creationId xmlns:a16="http://schemas.microsoft.com/office/drawing/2014/main" id="{648417CF-EB59-2943-BF0B-CA939BD0A3FB}"/>
              </a:ext>
            </a:extLst>
          </p:cNvPr>
          <p:cNvSpPr txBox="1">
            <a:spLocks noChangeArrowheads="1"/>
          </p:cNvSpPr>
          <p:nvPr userDrawn="1"/>
        </p:nvSpPr>
        <p:spPr bwMode="auto">
          <a:xfrm>
            <a:off x="7235825" y="4732338"/>
            <a:ext cx="1744663" cy="368300"/>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defRPr/>
            </a:pPr>
            <a:r>
              <a:rPr lang="nl-NL" altLang="en-US" sz="900" b="1" dirty="0">
                <a:solidFill>
                  <a:schemeClr val="bg1"/>
                </a:solidFill>
                <a:latin typeface="Arial" charset="0"/>
              </a:rPr>
              <a:t>libereurope.eu</a:t>
            </a:r>
          </a:p>
          <a:p>
            <a:pPr algn="r" eaLnBrk="1" hangingPunct="1">
              <a:defRPr/>
            </a:pPr>
            <a:r>
              <a:rPr lang="nl-NL" altLang="en-US" sz="900" i="1" dirty="0">
                <a:solidFill>
                  <a:schemeClr val="bg1"/>
                </a:solidFill>
                <a:latin typeface="Arial" charset="0"/>
              </a:rPr>
              <a:t>CC BY</a:t>
            </a:r>
            <a:endParaRPr lang="en-US" altLang="en-US" sz="900" i="1" dirty="0">
              <a:solidFill>
                <a:schemeClr val="bg1"/>
              </a:solidFill>
              <a:latin typeface="Arial" charset="0"/>
            </a:endParaRPr>
          </a:p>
        </p:txBody>
      </p:sp>
      <p:pic>
        <p:nvPicPr>
          <p:cNvPr id="15" name="Afbeelding 10">
            <a:extLst>
              <a:ext uri="{FF2B5EF4-FFF2-40B4-BE49-F238E27FC236}">
                <a16:creationId xmlns:a16="http://schemas.microsoft.com/office/drawing/2014/main" id="{8A5C7555-3A96-EA4A-8268-E5281C742B8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3" y="4792663"/>
            <a:ext cx="3063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Google Shape;53;p5"/>
          <p:cNvSpPr txBox="1">
            <a:spLocks noGrp="1"/>
          </p:cNvSpPr>
          <p:nvPr>
            <p:ph type="title"/>
          </p:nvPr>
        </p:nvSpPr>
        <p:spPr>
          <a:xfrm>
            <a:off x="457200" y="915566"/>
            <a:ext cx="5220300" cy="683100"/>
          </a:xfrm>
          <a:prstGeom prst="rect">
            <a:avLst/>
          </a:prstGeom>
        </p:spPr>
        <p:txBody>
          <a:bodyPr spcFirstLastPara="1" lIns="91425" tIns="91425" rIns="91425" bIns="91425" anchor="b"/>
          <a:lstStyle>
            <a:lvl1pPr lvl="0" algn="l">
              <a:spcBef>
                <a:spcPts val="0"/>
              </a:spcBef>
              <a:spcAft>
                <a:spcPts val="0"/>
              </a:spcAft>
              <a:buSzPts val="3600"/>
              <a:buNone/>
              <a:defRPr sz="3200" b="1"/>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dirty="0"/>
          </a:p>
        </p:txBody>
      </p:sp>
      <p:sp>
        <p:nvSpPr>
          <p:cNvPr id="16" name="Google Shape;90;p8"/>
          <p:cNvSpPr txBox="1">
            <a:spLocks noGrp="1"/>
          </p:cNvSpPr>
          <p:nvPr>
            <p:ph type="body" idx="1"/>
          </p:nvPr>
        </p:nvSpPr>
        <p:spPr>
          <a:xfrm>
            <a:off x="1069625" y="1958050"/>
            <a:ext cx="1485300" cy="2618400"/>
          </a:xfrm>
          <a:prstGeom prst="rect">
            <a:avLst/>
          </a:prstGeom>
        </p:spPr>
        <p:txBody>
          <a:bodyPr spcFirstLastPara="1" lIns="91425" tIns="91425" rIns="91425" bIns="91425"/>
          <a:lstStyle>
            <a:lvl1pPr marL="158750" lvl="0" indent="0" rtl="0">
              <a:spcBef>
                <a:spcPts val="600"/>
              </a:spcBef>
              <a:spcAft>
                <a:spcPts val="0"/>
              </a:spcAft>
              <a:buSzPts val="1100"/>
              <a:buNone/>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dirty="0"/>
          </a:p>
        </p:txBody>
      </p:sp>
      <p:sp>
        <p:nvSpPr>
          <p:cNvPr id="17" name="Google Shape;91;p8"/>
          <p:cNvSpPr txBox="1">
            <a:spLocks noGrp="1"/>
          </p:cNvSpPr>
          <p:nvPr>
            <p:ph type="body" idx="2"/>
          </p:nvPr>
        </p:nvSpPr>
        <p:spPr>
          <a:xfrm>
            <a:off x="2630936" y="1958050"/>
            <a:ext cx="1485300" cy="2618400"/>
          </a:xfrm>
          <a:prstGeom prst="rect">
            <a:avLst/>
          </a:prstGeom>
        </p:spPr>
        <p:txBody>
          <a:bodyPr spcFirstLastPara="1" lIns="91425" tIns="91425" rIns="91425" bIns="91425"/>
          <a:lstStyle>
            <a:lvl1pPr marL="158750" lvl="0" indent="0" rtl="0">
              <a:spcBef>
                <a:spcPts val="600"/>
              </a:spcBef>
              <a:spcAft>
                <a:spcPts val="0"/>
              </a:spcAft>
              <a:buSzPts val="1100"/>
              <a:buNone/>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dirty="0"/>
          </a:p>
        </p:txBody>
      </p:sp>
      <p:sp>
        <p:nvSpPr>
          <p:cNvPr id="18" name="Google Shape;92;p8"/>
          <p:cNvSpPr txBox="1">
            <a:spLocks noGrp="1"/>
          </p:cNvSpPr>
          <p:nvPr>
            <p:ph type="body" idx="3"/>
          </p:nvPr>
        </p:nvSpPr>
        <p:spPr>
          <a:xfrm>
            <a:off x="4192246" y="1958050"/>
            <a:ext cx="1485300" cy="2618400"/>
          </a:xfrm>
          <a:prstGeom prst="rect">
            <a:avLst/>
          </a:prstGeom>
        </p:spPr>
        <p:txBody>
          <a:bodyPr spcFirstLastPara="1" lIns="91425" tIns="91425" rIns="91425" bIns="91425"/>
          <a:lstStyle>
            <a:lvl1pPr marL="158750" lvl="0" indent="0" rtl="0">
              <a:spcBef>
                <a:spcPts val="600"/>
              </a:spcBef>
              <a:spcAft>
                <a:spcPts val="0"/>
              </a:spcAft>
              <a:buSzPts val="1100"/>
              <a:buNone/>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dirty="0"/>
          </a:p>
        </p:txBody>
      </p:sp>
    </p:spTree>
    <p:extLst>
      <p:ext uri="{BB962C8B-B14F-4D97-AF65-F5344CB8AC3E}">
        <p14:creationId xmlns:p14="http://schemas.microsoft.com/office/powerpoint/2010/main" val="357290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big image">
  <p:cSld name="Title + 1 column + big image">
    <p:spTree>
      <p:nvGrpSpPr>
        <p:cNvPr id="1" name="Shape 57"/>
        <p:cNvGrpSpPr/>
        <p:nvPr/>
      </p:nvGrpSpPr>
      <p:grpSpPr>
        <a:xfrm>
          <a:off x="0" y="0"/>
          <a:ext cx="0" cy="0"/>
          <a:chOff x="0" y="0"/>
          <a:chExt cx="0" cy="0"/>
        </a:xfrm>
      </p:grpSpPr>
      <p:sp>
        <p:nvSpPr>
          <p:cNvPr id="4" name="Google Shape;58;p6">
            <a:extLst>
              <a:ext uri="{FF2B5EF4-FFF2-40B4-BE49-F238E27FC236}">
                <a16:creationId xmlns:a16="http://schemas.microsoft.com/office/drawing/2014/main" id="{FF6136B6-125D-B845-B2C3-D73568793789}"/>
              </a:ext>
            </a:extLst>
          </p:cNvPr>
          <p:cNvSpPr>
            <a:spLocks noChangeArrowheads="1"/>
          </p:cNvSpPr>
          <p:nvPr/>
        </p:nvSpPr>
        <p:spPr bwMode="auto">
          <a:xfrm>
            <a:off x="5141913" y="161925"/>
            <a:ext cx="4427537" cy="4425950"/>
          </a:xfrm>
          <a:prstGeom prst="ellipse">
            <a:avLst/>
          </a:prstGeom>
          <a:noFill/>
          <a:ln w="9525">
            <a:solidFill>
              <a:srgbClr val="33557A">
                <a:alpha val="20000"/>
              </a:srgbClr>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5" name="Google Shape;59;p6">
            <a:extLst>
              <a:ext uri="{FF2B5EF4-FFF2-40B4-BE49-F238E27FC236}">
                <a16:creationId xmlns:a16="http://schemas.microsoft.com/office/drawing/2014/main" id="{F4F2C99B-845D-C046-A1F1-F4F9E708C938}"/>
              </a:ext>
            </a:extLst>
          </p:cNvPr>
          <p:cNvSpPr>
            <a:spLocks noChangeArrowheads="1"/>
          </p:cNvSpPr>
          <p:nvPr/>
        </p:nvSpPr>
        <p:spPr bwMode="auto">
          <a:xfrm>
            <a:off x="5376863" y="395288"/>
            <a:ext cx="3957637" cy="3959225"/>
          </a:xfrm>
          <a:prstGeom prst="ellipse">
            <a:avLst/>
          </a:prstGeom>
          <a:solidFill>
            <a:srgbClr val="33557A">
              <a:alpha val="20000"/>
            </a:srgbClr>
          </a:solidFill>
          <a:ln>
            <a:noFill/>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grpSp>
        <p:nvGrpSpPr>
          <p:cNvPr id="6" name="Google Shape;60;p6">
            <a:extLst>
              <a:ext uri="{FF2B5EF4-FFF2-40B4-BE49-F238E27FC236}">
                <a16:creationId xmlns:a16="http://schemas.microsoft.com/office/drawing/2014/main" id="{7E938F02-26AE-FC46-BEB2-038F789CD367}"/>
              </a:ext>
            </a:extLst>
          </p:cNvPr>
          <p:cNvGrpSpPr>
            <a:grpSpLocks/>
          </p:cNvGrpSpPr>
          <p:nvPr/>
        </p:nvGrpSpPr>
        <p:grpSpPr bwMode="auto">
          <a:xfrm>
            <a:off x="-442913" y="79375"/>
            <a:ext cx="2324101" cy="2324100"/>
            <a:chOff x="-474900" y="321200"/>
            <a:chExt cx="2324700" cy="2324700"/>
          </a:xfrm>
        </p:grpSpPr>
        <p:sp>
          <p:nvSpPr>
            <p:cNvPr id="7" name="Google Shape;61;p6">
              <a:extLst>
                <a:ext uri="{FF2B5EF4-FFF2-40B4-BE49-F238E27FC236}">
                  <a16:creationId xmlns:a16="http://schemas.microsoft.com/office/drawing/2014/main" id="{8E9F5636-44F2-B044-88DE-506ECFF6C6CE}"/>
                </a:ext>
              </a:extLst>
            </p:cNvPr>
            <p:cNvSpPr>
              <a:spLocks noChangeArrowheads="1"/>
            </p:cNvSpPr>
            <p:nvPr/>
          </p:nvSpPr>
          <p:spPr bwMode="auto">
            <a:xfrm>
              <a:off x="-474900" y="321200"/>
              <a:ext cx="2324700" cy="2324700"/>
            </a:xfrm>
            <a:prstGeom prst="ellipse">
              <a:avLst/>
            </a:prstGeom>
            <a:noFill/>
            <a:ln w="9525">
              <a:solidFill>
                <a:srgbClr val="33557A">
                  <a:alpha val="20000"/>
                </a:srgbClr>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8" name="Google Shape;62;p6">
              <a:extLst>
                <a:ext uri="{FF2B5EF4-FFF2-40B4-BE49-F238E27FC236}">
                  <a16:creationId xmlns:a16="http://schemas.microsoft.com/office/drawing/2014/main" id="{8C8AA371-8002-C04F-A211-95401DD3284D}"/>
                </a:ext>
              </a:extLst>
            </p:cNvPr>
            <p:cNvSpPr>
              <a:spLocks noChangeArrowheads="1"/>
            </p:cNvSpPr>
            <p:nvPr/>
          </p:nvSpPr>
          <p:spPr bwMode="auto">
            <a:xfrm>
              <a:off x="120566" y="916667"/>
              <a:ext cx="1133767" cy="1133768"/>
            </a:xfrm>
            <a:prstGeom prst="ellipse">
              <a:avLst/>
            </a:prstGeom>
            <a:noFill/>
            <a:ln w="9525">
              <a:solidFill>
                <a:srgbClr val="33557A">
                  <a:alpha val="20000"/>
                </a:srgbClr>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9" name="Google Shape;63;p6">
              <a:extLst>
                <a:ext uri="{FF2B5EF4-FFF2-40B4-BE49-F238E27FC236}">
                  <a16:creationId xmlns:a16="http://schemas.microsoft.com/office/drawing/2014/main" id="{79B43477-087F-3745-9FEC-870F2A6831E2}"/>
                </a:ext>
              </a:extLst>
            </p:cNvPr>
            <p:cNvSpPr>
              <a:spLocks noChangeArrowheads="1"/>
            </p:cNvSpPr>
            <p:nvPr/>
          </p:nvSpPr>
          <p:spPr bwMode="auto">
            <a:xfrm>
              <a:off x="-136675" y="659425"/>
              <a:ext cx="1648250" cy="1648250"/>
            </a:xfrm>
            <a:prstGeom prst="ellipse">
              <a:avLst/>
            </a:prstGeom>
            <a:noFill/>
            <a:ln w="9525">
              <a:solidFill>
                <a:srgbClr val="33557A">
                  <a:alpha val="20000"/>
                </a:srgbClr>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10" name="Google Shape;64;p6">
              <a:extLst>
                <a:ext uri="{FF2B5EF4-FFF2-40B4-BE49-F238E27FC236}">
                  <a16:creationId xmlns:a16="http://schemas.microsoft.com/office/drawing/2014/main" id="{995E6B0D-C01B-D444-B8FD-373023E0F599}"/>
                </a:ext>
              </a:extLst>
            </p:cNvPr>
            <p:cNvSpPr>
              <a:spLocks noChangeArrowheads="1"/>
            </p:cNvSpPr>
            <p:nvPr/>
          </p:nvSpPr>
          <p:spPr bwMode="auto">
            <a:xfrm>
              <a:off x="314291" y="1110392"/>
              <a:ext cx="746317" cy="746318"/>
            </a:xfrm>
            <a:prstGeom prst="ellipse">
              <a:avLst/>
            </a:prstGeom>
            <a:noFill/>
            <a:ln w="9525">
              <a:solidFill>
                <a:srgbClr val="33557A">
                  <a:alpha val="20000"/>
                </a:srgbClr>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grpSp>
      <p:sp>
        <p:nvSpPr>
          <p:cNvPr id="11" name="Rechthoek 13">
            <a:extLst>
              <a:ext uri="{FF2B5EF4-FFF2-40B4-BE49-F238E27FC236}">
                <a16:creationId xmlns:a16="http://schemas.microsoft.com/office/drawing/2014/main" id="{1938F88D-DA5B-F146-8F7F-3E3F2E9BB162}"/>
              </a:ext>
            </a:extLst>
          </p:cNvPr>
          <p:cNvSpPr/>
          <p:nvPr userDrawn="1"/>
        </p:nvSpPr>
        <p:spPr>
          <a:xfrm>
            <a:off x="0" y="4732338"/>
            <a:ext cx="9144000" cy="431800"/>
          </a:xfrm>
          <a:prstGeom prst="rect">
            <a:avLst/>
          </a:prstGeom>
          <a:solidFill>
            <a:srgbClr val="3355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Tekstvak 14">
            <a:extLst>
              <a:ext uri="{FF2B5EF4-FFF2-40B4-BE49-F238E27FC236}">
                <a16:creationId xmlns:a16="http://schemas.microsoft.com/office/drawing/2014/main" id="{565278CA-AFEC-6B4E-8900-C074AADDA5FB}"/>
              </a:ext>
            </a:extLst>
          </p:cNvPr>
          <p:cNvSpPr txBox="1">
            <a:spLocks noChangeArrowheads="1"/>
          </p:cNvSpPr>
          <p:nvPr userDrawn="1"/>
        </p:nvSpPr>
        <p:spPr bwMode="auto">
          <a:xfrm>
            <a:off x="7235825" y="4732338"/>
            <a:ext cx="1744663" cy="368300"/>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defRPr/>
            </a:pPr>
            <a:r>
              <a:rPr lang="nl-NL" altLang="en-US" sz="900" b="1" dirty="0">
                <a:solidFill>
                  <a:schemeClr val="bg1"/>
                </a:solidFill>
                <a:latin typeface="Arial" charset="0"/>
              </a:rPr>
              <a:t>libereurope.eu</a:t>
            </a:r>
          </a:p>
          <a:p>
            <a:pPr algn="r" eaLnBrk="1" hangingPunct="1">
              <a:defRPr/>
            </a:pPr>
            <a:r>
              <a:rPr lang="nl-NL" altLang="en-US" sz="900" i="1" dirty="0">
                <a:solidFill>
                  <a:schemeClr val="bg1"/>
                </a:solidFill>
                <a:latin typeface="Arial" charset="0"/>
              </a:rPr>
              <a:t>CC BY</a:t>
            </a:r>
            <a:endParaRPr lang="en-US" altLang="en-US" sz="900" i="1" dirty="0">
              <a:solidFill>
                <a:schemeClr val="bg1"/>
              </a:solidFill>
              <a:latin typeface="Arial" charset="0"/>
            </a:endParaRPr>
          </a:p>
        </p:txBody>
      </p:sp>
      <p:pic>
        <p:nvPicPr>
          <p:cNvPr id="13" name="Afbeelding 10">
            <a:extLst>
              <a:ext uri="{FF2B5EF4-FFF2-40B4-BE49-F238E27FC236}">
                <a16:creationId xmlns:a16="http://schemas.microsoft.com/office/drawing/2014/main" id="{2251CDB0-3C40-B743-8577-6987BE6FF7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3" y="4792663"/>
            <a:ext cx="3063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Google Shape;66;p6"/>
          <p:cNvSpPr txBox="1">
            <a:spLocks noGrp="1"/>
          </p:cNvSpPr>
          <p:nvPr>
            <p:ph type="title"/>
          </p:nvPr>
        </p:nvSpPr>
        <p:spPr>
          <a:xfrm>
            <a:off x="457200" y="908347"/>
            <a:ext cx="4504800" cy="683100"/>
          </a:xfrm>
          <a:prstGeom prst="rect">
            <a:avLst/>
          </a:prstGeom>
        </p:spPr>
        <p:txBody>
          <a:bodyPr spcFirstLastPara="1" lIns="91425" tIns="91425" rIns="91425" bIns="91425" anchor="b"/>
          <a:lstStyle>
            <a:lvl1pPr lvl="0" algn="l" rtl="0">
              <a:spcBef>
                <a:spcPts val="0"/>
              </a:spcBef>
              <a:spcAft>
                <a:spcPts val="0"/>
              </a:spcAft>
              <a:buSzPts val="3600"/>
              <a:buNone/>
              <a:defRPr sz="3200" b="1"/>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dirty="0"/>
          </a:p>
        </p:txBody>
      </p:sp>
      <p:sp>
        <p:nvSpPr>
          <p:cNvPr id="67" name="Google Shape;67;p6"/>
          <p:cNvSpPr txBox="1">
            <a:spLocks noGrp="1"/>
          </p:cNvSpPr>
          <p:nvPr>
            <p:ph type="body" idx="1"/>
          </p:nvPr>
        </p:nvSpPr>
        <p:spPr>
          <a:xfrm>
            <a:off x="985679" y="1700272"/>
            <a:ext cx="3976500" cy="2618400"/>
          </a:xfrm>
          <a:prstGeom prst="rect">
            <a:avLst/>
          </a:prstGeom>
        </p:spPr>
        <p:txBody>
          <a:bodyPr spcFirstLastPara="1" lIns="91425" tIns="91425" rIns="91425" bIns="91425"/>
          <a:lstStyle>
            <a:lvl1pPr marL="127000" lvl="0" indent="0" rtl="0">
              <a:spcBef>
                <a:spcPts val="600"/>
              </a:spcBef>
              <a:spcAft>
                <a:spcPts val="0"/>
              </a:spcAft>
              <a:buSzPts val="1600"/>
              <a:buNone/>
              <a:defRPr sz="1600"/>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dirty="0"/>
          </a:p>
        </p:txBody>
      </p:sp>
    </p:spTree>
    <p:extLst>
      <p:ext uri="{BB962C8B-B14F-4D97-AF65-F5344CB8AC3E}">
        <p14:creationId xmlns:p14="http://schemas.microsoft.com/office/powerpoint/2010/main" val="104165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 A" type="blank">
  <p:cSld name="Blank type A">
    <p:spTree>
      <p:nvGrpSpPr>
        <p:cNvPr id="1" name="Shape 114"/>
        <p:cNvGrpSpPr/>
        <p:nvPr/>
      </p:nvGrpSpPr>
      <p:grpSpPr>
        <a:xfrm>
          <a:off x="0" y="0"/>
          <a:ext cx="0" cy="0"/>
          <a:chOff x="0" y="0"/>
          <a:chExt cx="0" cy="0"/>
        </a:xfrm>
      </p:grpSpPr>
      <p:sp>
        <p:nvSpPr>
          <p:cNvPr id="2" name="Google Shape;115;p11">
            <a:extLst>
              <a:ext uri="{FF2B5EF4-FFF2-40B4-BE49-F238E27FC236}">
                <a16:creationId xmlns:a16="http://schemas.microsoft.com/office/drawing/2014/main" id="{21138BAC-2C2E-CD46-B270-30B386E577C1}"/>
              </a:ext>
            </a:extLst>
          </p:cNvPr>
          <p:cNvSpPr>
            <a:spLocks noChangeArrowheads="1"/>
          </p:cNvSpPr>
          <p:nvPr/>
        </p:nvSpPr>
        <p:spPr bwMode="auto">
          <a:xfrm>
            <a:off x="763588" y="-1236663"/>
            <a:ext cx="7616825" cy="7616826"/>
          </a:xfrm>
          <a:prstGeom prst="ellipse">
            <a:avLst/>
          </a:prstGeom>
          <a:noFill/>
          <a:ln w="9525">
            <a:solidFill>
              <a:srgbClr val="E8E8E8"/>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3" name="Google Shape;116;p11">
            <a:extLst>
              <a:ext uri="{FF2B5EF4-FFF2-40B4-BE49-F238E27FC236}">
                <a16:creationId xmlns:a16="http://schemas.microsoft.com/office/drawing/2014/main" id="{3C7AB99B-31A7-6641-A9ED-7ACED9239409}"/>
              </a:ext>
            </a:extLst>
          </p:cNvPr>
          <p:cNvSpPr>
            <a:spLocks noChangeArrowheads="1"/>
          </p:cNvSpPr>
          <p:nvPr/>
        </p:nvSpPr>
        <p:spPr bwMode="auto">
          <a:xfrm>
            <a:off x="1198563" y="-801688"/>
            <a:ext cx="6746875" cy="6746876"/>
          </a:xfrm>
          <a:prstGeom prst="ellipse">
            <a:avLst/>
          </a:prstGeom>
          <a:noFill/>
          <a:ln w="9525">
            <a:solidFill>
              <a:srgbClr val="E8E8E8"/>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4" name="Google Shape;118;p11">
            <a:extLst>
              <a:ext uri="{FF2B5EF4-FFF2-40B4-BE49-F238E27FC236}">
                <a16:creationId xmlns:a16="http://schemas.microsoft.com/office/drawing/2014/main" id="{6E985900-00A5-A747-AAC8-CAEA78633756}"/>
              </a:ext>
            </a:extLst>
          </p:cNvPr>
          <p:cNvSpPr/>
          <p:nvPr/>
        </p:nvSpPr>
        <p:spPr>
          <a:xfrm>
            <a:off x="-704850" y="-2705100"/>
            <a:ext cx="10553700" cy="10553700"/>
          </a:xfrm>
          <a:prstGeom prst="donut">
            <a:avLst>
              <a:gd name="adj" fmla="val 10467"/>
            </a:avLst>
          </a:prstGeom>
          <a:solidFill>
            <a:srgbClr val="33557A">
              <a:alpha val="20000"/>
            </a:srgbClr>
          </a:solidFill>
          <a:ln>
            <a:solidFill>
              <a:srgbClr val="EEB111">
                <a:alpha val="20000"/>
              </a:srgbClr>
            </a:solidFill>
          </a:ln>
        </p:spPr>
        <p:txBody>
          <a:bodyPr spcFirstLastPara="1" lIns="91425" tIns="91425" rIns="91425" bIns="91425" anchor="ctr"/>
          <a:lstStyle/>
          <a:p>
            <a:pPr eaLnBrk="1" hangingPunct="1">
              <a:spcBef>
                <a:spcPts val="0"/>
              </a:spcBef>
              <a:spcAft>
                <a:spcPts val="0"/>
              </a:spcAft>
              <a:defRPr/>
            </a:pPr>
            <a:endParaRPr/>
          </a:p>
        </p:txBody>
      </p:sp>
    </p:spTree>
    <p:extLst>
      <p:ext uri="{BB962C8B-B14F-4D97-AF65-F5344CB8AC3E}">
        <p14:creationId xmlns:p14="http://schemas.microsoft.com/office/powerpoint/2010/main" val="3375381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4"/>
        <p:cNvGrpSpPr/>
        <p:nvPr/>
      </p:nvGrpSpPr>
      <p:grpSpPr>
        <a:xfrm>
          <a:off x="0" y="0"/>
          <a:ext cx="0" cy="0"/>
          <a:chOff x="0" y="0"/>
          <a:chExt cx="0" cy="0"/>
        </a:xfrm>
      </p:grpSpPr>
      <p:grpSp>
        <p:nvGrpSpPr>
          <p:cNvPr id="3" name="Google Shape;35;p4">
            <a:extLst>
              <a:ext uri="{FF2B5EF4-FFF2-40B4-BE49-F238E27FC236}">
                <a16:creationId xmlns:a16="http://schemas.microsoft.com/office/drawing/2014/main" id="{58C59C98-9918-6F48-97F1-DE4631609B34}"/>
              </a:ext>
            </a:extLst>
          </p:cNvPr>
          <p:cNvGrpSpPr>
            <a:grpSpLocks/>
          </p:cNvGrpSpPr>
          <p:nvPr/>
        </p:nvGrpSpPr>
        <p:grpSpPr bwMode="auto">
          <a:xfrm>
            <a:off x="1116013" y="520700"/>
            <a:ext cx="2324100" cy="2324100"/>
            <a:chOff x="-474900" y="321200"/>
            <a:chExt cx="2324700" cy="2324700"/>
          </a:xfrm>
        </p:grpSpPr>
        <p:sp>
          <p:nvSpPr>
            <p:cNvPr id="4" name="Google Shape;36;p4">
              <a:extLst>
                <a:ext uri="{FF2B5EF4-FFF2-40B4-BE49-F238E27FC236}">
                  <a16:creationId xmlns:a16="http://schemas.microsoft.com/office/drawing/2014/main" id="{822252A3-490D-6743-BD63-ACAAEB15FB00}"/>
                </a:ext>
              </a:extLst>
            </p:cNvPr>
            <p:cNvSpPr>
              <a:spLocks noChangeArrowheads="1"/>
            </p:cNvSpPr>
            <p:nvPr/>
          </p:nvSpPr>
          <p:spPr bwMode="auto">
            <a:xfrm>
              <a:off x="-474900" y="321200"/>
              <a:ext cx="2324700" cy="2324700"/>
            </a:xfrm>
            <a:prstGeom prst="ellipse">
              <a:avLst/>
            </a:prstGeom>
            <a:noFill/>
            <a:ln w="9525">
              <a:solidFill>
                <a:srgbClr val="33557A">
                  <a:alpha val="20000"/>
                </a:srgbClr>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5" name="Google Shape;37;p4">
              <a:extLst>
                <a:ext uri="{FF2B5EF4-FFF2-40B4-BE49-F238E27FC236}">
                  <a16:creationId xmlns:a16="http://schemas.microsoft.com/office/drawing/2014/main" id="{30C0BD2B-D997-804E-A73F-07D5FBA9188C}"/>
                </a:ext>
              </a:extLst>
            </p:cNvPr>
            <p:cNvSpPr>
              <a:spLocks noChangeArrowheads="1"/>
            </p:cNvSpPr>
            <p:nvPr/>
          </p:nvSpPr>
          <p:spPr bwMode="auto">
            <a:xfrm>
              <a:off x="120566" y="916667"/>
              <a:ext cx="1133768" cy="1133768"/>
            </a:xfrm>
            <a:prstGeom prst="ellipse">
              <a:avLst/>
            </a:prstGeom>
            <a:noFill/>
            <a:ln w="9525">
              <a:solidFill>
                <a:srgbClr val="33557A">
                  <a:alpha val="20000"/>
                </a:srgbClr>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6" name="Google Shape;38;p4">
              <a:extLst>
                <a:ext uri="{FF2B5EF4-FFF2-40B4-BE49-F238E27FC236}">
                  <a16:creationId xmlns:a16="http://schemas.microsoft.com/office/drawing/2014/main" id="{59930E45-19C6-DD42-98EA-E0260B05F31F}"/>
                </a:ext>
              </a:extLst>
            </p:cNvPr>
            <p:cNvSpPr>
              <a:spLocks noChangeArrowheads="1"/>
            </p:cNvSpPr>
            <p:nvPr/>
          </p:nvSpPr>
          <p:spPr bwMode="auto">
            <a:xfrm>
              <a:off x="-136676" y="659425"/>
              <a:ext cx="1648250" cy="1648250"/>
            </a:xfrm>
            <a:prstGeom prst="ellipse">
              <a:avLst/>
            </a:prstGeom>
            <a:noFill/>
            <a:ln w="9525">
              <a:solidFill>
                <a:srgbClr val="33557A">
                  <a:alpha val="20000"/>
                </a:srgbClr>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7" name="Google Shape;39;p4">
              <a:extLst>
                <a:ext uri="{FF2B5EF4-FFF2-40B4-BE49-F238E27FC236}">
                  <a16:creationId xmlns:a16="http://schemas.microsoft.com/office/drawing/2014/main" id="{6B519242-CA9B-954B-B930-35AA19780AFA}"/>
                </a:ext>
              </a:extLst>
            </p:cNvPr>
            <p:cNvSpPr>
              <a:spLocks noChangeArrowheads="1"/>
            </p:cNvSpPr>
            <p:nvPr/>
          </p:nvSpPr>
          <p:spPr bwMode="auto">
            <a:xfrm>
              <a:off x="314291" y="1110392"/>
              <a:ext cx="746318" cy="746318"/>
            </a:xfrm>
            <a:prstGeom prst="ellipse">
              <a:avLst/>
            </a:prstGeom>
            <a:noFill/>
            <a:ln w="9525">
              <a:solidFill>
                <a:srgbClr val="33557A">
                  <a:alpha val="20000"/>
                </a:srgbClr>
              </a:solidFill>
              <a:round/>
              <a:headEnd type="none" w="sm" len="sm"/>
              <a:tailEnd type="none" w="sm" len="sm"/>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grpSp>
      <p:sp>
        <p:nvSpPr>
          <p:cNvPr id="8" name="Google Shape;40;p4">
            <a:extLst>
              <a:ext uri="{FF2B5EF4-FFF2-40B4-BE49-F238E27FC236}">
                <a16:creationId xmlns:a16="http://schemas.microsoft.com/office/drawing/2014/main" id="{65577F22-0174-A84E-ACEC-97D360CF8AAB}"/>
              </a:ext>
            </a:extLst>
          </p:cNvPr>
          <p:cNvSpPr>
            <a:spLocks noChangeArrowheads="1"/>
          </p:cNvSpPr>
          <p:nvPr/>
        </p:nvSpPr>
        <p:spPr bwMode="auto">
          <a:xfrm>
            <a:off x="2244725" y="92075"/>
            <a:ext cx="4568825" cy="4567238"/>
          </a:xfrm>
          <a:prstGeom prst="ellipse">
            <a:avLst/>
          </a:prstGeom>
          <a:solidFill>
            <a:srgbClr val="33557A">
              <a:alpha val="20000"/>
            </a:srgbClr>
          </a:solidFill>
          <a:ln>
            <a:noFill/>
          </a:ln>
        </p:spPr>
        <p:txBody>
          <a:bodyPr lIns="91425" tIns="91425" rIns="91425" bIns="91425"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endParaRPr lang="en-US" altLang="en-US"/>
          </a:p>
        </p:txBody>
      </p:sp>
      <p:sp>
        <p:nvSpPr>
          <p:cNvPr id="9" name="Google Shape;43;p4">
            <a:extLst>
              <a:ext uri="{FF2B5EF4-FFF2-40B4-BE49-F238E27FC236}">
                <a16:creationId xmlns:a16="http://schemas.microsoft.com/office/drawing/2014/main" id="{0FF6A706-0AA6-9F45-A13E-6B9A6FF17DDC}"/>
              </a:ext>
            </a:extLst>
          </p:cNvPr>
          <p:cNvSpPr txBox="1">
            <a:spLocks noChangeArrowheads="1"/>
          </p:cNvSpPr>
          <p:nvPr/>
        </p:nvSpPr>
        <p:spPr bwMode="auto">
          <a:xfrm>
            <a:off x="1895475" y="1143000"/>
            <a:ext cx="765175" cy="654050"/>
          </a:xfrm>
          <a:prstGeom prst="rect">
            <a:avLst/>
          </a:prstGeom>
          <a:noFill/>
          <a:ln>
            <a:noFill/>
          </a:ln>
        </p:spPr>
        <p:txBody>
          <a:bodyPr lIns="91425" tIns="91425" rIns="91425" bIns="91425"/>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US" altLang="en-US" sz="9600" b="1">
                <a:solidFill>
                  <a:srgbClr val="EEB111"/>
                </a:solidFill>
                <a:latin typeface="Arial" pitchFamily="34" charset="0"/>
                <a:sym typeface="Poppins" charset="0"/>
              </a:rPr>
              <a:t>“</a:t>
            </a:r>
          </a:p>
        </p:txBody>
      </p:sp>
      <p:sp>
        <p:nvSpPr>
          <p:cNvPr id="10" name="Rechthoek 13">
            <a:extLst>
              <a:ext uri="{FF2B5EF4-FFF2-40B4-BE49-F238E27FC236}">
                <a16:creationId xmlns:a16="http://schemas.microsoft.com/office/drawing/2014/main" id="{B346CC7C-1742-7B43-81DA-D6469AED2992}"/>
              </a:ext>
            </a:extLst>
          </p:cNvPr>
          <p:cNvSpPr/>
          <p:nvPr userDrawn="1"/>
        </p:nvSpPr>
        <p:spPr>
          <a:xfrm>
            <a:off x="0" y="4732338"/>
            <a:ext cx="9144000" cy="431800"/>
          </a:xfrm>
          <a:prstGeom prst="rect">
            <a:avLst/>
          </a:prstGeom>
          <a:solidFill>
            <a:srgbClr val="3355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Tekstvak 14">
            <a:extLst>
              <a:ext uri="{FF2B5EF4-FFF2-40B4-BE49-F238E27FC236}">
                <a16:creationId xmlns:a16="http://schemas.microsoft.com/office/drawing/2014/main" id="{379C51FA-FB82-794A-98B8-616B0E87CAFD}"/>
              </a:ext>
            </a:extLst>
          </p:cNvPr>
          <p:cNvSpPr txBox="1">
            <a:spLocks noChangeArrowheads="1"/>
          </p:cNvSpPr>
          <p:nvPr userDrawn="1"/>
        </p:nvSpPr>
        <p:spPr bwMode="auto">
          <a:xfrm>
            <a:off x="7235825" y="4732338"/>
            <a:ext cx="1744663" cy="368300"/>
          </a:xfrm>
          <a:prstGeom prst="rect">
            <a:avLst/>
          </a:prstGeom>
          <a:noFill/>
          <a:ln>
            <a:noFill/>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defRPr/>
            </a:pPr>
            <a:r>
              <a:rPr lang="nl-NL" altLang="en-US" sz="900" b="1" dirty="0">
                <a:solidFill>
                  <a:schemeClr val="bg1"/>
                </a:solidFill>
                <a:latin typeface="Arial" charset="0"/>
              </a:rPr>
              <a:t>libereurope.eu</a:t>
            </a:r>
          </a:p>
          <a:p>
            <a:pPr algn="r" eaLnBrk="1" hangingPunct="1">
              <a:defRPr/>
            </a:pPr>
            <a:r>
              <a:rPr lang="nl-NL" altLang="en-US" sz="900" i="1" dirty="0">
                <a:solidFill>
                  <a:schemeClr val="bg1"/>
                </a:solidFill>
                <a:latin typeface="Arial" charset="0"/>
              </a:rPr>
              <a:t>CC BY</a:t>
            </a:r>
            <a:endParaRPr lang="en-US" altLang="en-US" sz="900" i="1" dirty="0">
              <a:solidFill>
                <a:schemeClr val="bg1"/>
              </a:solidFill>
              <a:latin typeface="Arial" charset="0"/>
            </a:endParaRPr>
          </a:p>
        </p:txBody>
      </p:sp>
      <p:pic>
        <p:nvPicPr>
          <p:cNvPr id="12" name="Afbeelding 10">
            <a:extLst>
              <a:ext uri="{FF2B5EF4-FFF2-40B4-BE49-F238E27FC236}">
                <a16:creationId xmlns:a16="http://schemas.microsoft.com/office/drawing/2014/main" id="{02BC6821-D593-F54E-B198-90EEA1102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3" y="4792663"/>
            <a:ext cx="3063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Google Shape;42;p4"/>
          <p:cNvSpPr txBox="1">
            <a:spLocks noGrp="1"/>
          </p:cNvSpPr>
          <p:nvPr>
            <p:ph type="body" idx="1"/>
          </p:nvPr>
        </p:nvSpPr>
        <p:spPr>
          <a:xfrm>
            <a:off x="2682297" y="1328349"/>
            <a:ext cx="4777200" cy="3265800"/>
          </a:xfrm>
          <a:prstGeom prst="rect">
            <a:avLst/>
          </a:prstGeom>
        </p:spPr>
        <p:txBody>
          <a:bodyPr spcFirstLastPara="1" lIns="91425" tIns="91425" rIns="91425" bIns="91425"/>
          <a:lstStyle>
            <a:lvl1pPr marL="63500" lvl="0" indent="0" algn="l" rtl="0">
              <a:spcBef>
                <a:spcPts val="600"/>
              </a:spcBef>
              <a:spcAft>
                <a:spcPts val="0"/>
              </a:spcAft>
              <a:buSzPts val="2600"/>
              <a:buFont typeface="Poppins"/>
              <a:buNone/>
              <a:defRPr sz="2600" b="1">
                <a:solidFill>
                  <a:srgbClr val="33557A"/>
                </a:solidFill>
                <a:latin typeface="Poppins"/>
                <a:ea typeface="Poppins"/>
                <a:cs typeface="Poppins"/>
                <a:sym typeface="Poppins"/>
              </a:defRPr>
            </a:lvl1pPr>
            <a:lvl2pPr marL="914400" lvl="1" indent="-393700" rtl="0">
              <a:spcBef>
                <a:spcPts val="0"/>
              </a:spcBef>
              <a:spcAft>
                <a:spcPts val="0"/>
              </a:spcAft>
              <a:buSzPts val="2600"/>
              <a:buFont typeface="Poppins"/>
              <a:buChar char="￮"/>
              <a:defRPr sz="2600" b="1">
                <a:latin typeface="Poppins"/>
                <a:ea typeface="Poppins"/>
                <a:cs typeface="Poppins"/>
                <a:sym typeface="Poppins"/>
              </a:defRPr>
            </a:lvl2pPr>
            <a:lvl3pPr marL="1371600" lvl="2" indent="-393700" rtl="0">
              <a:spcBef>
                <a:spcPts val="0"/>
              </a:spcBef>
              <a:spcAft>
                <a:spcPts val="0"/>
              </a:spcAft>
              <a:buSzPts val="2600"/>
              <a:buFont typeface="Poppins"/>
              <a:buChar char="￮"/>
              <a:defRPr sz="2600" b="1">
                <a:latin typeface="Poppins"/>
                <a:ea typeface="Poppins"/>
                <a:cs typeface="Poppins"/>
                <a:sym typeface="Poppins"/>
              </a:defRPr>
            </a:lvl3pPr>
            <a:lvl4pPr marL="1828800" lvl="3" indent="-393700" rtl="0">
              <a:spcBef>
                <a:spcPts val="0"/>
              </a:spcBef>
              <a:spcAft>
                <a:spcPts val="0"/>
              </a:spcAft>
              <a:buSzPts val="2600"/>
              <a:buFont typeface="Poppins"/>
              <a:buChar char="●"/>
              <a:defRPr sz="2600" b="1">
                <a:latin typeface="Poppins"/>
                <a:ea typeface="Poppins"/>
                <a:cs typeface="Poppins"/>
                <a:sym typeface="Poppins"/>
              </a:defRPr>
            </a:lvl4pPr>
            <a:lvl5pPr marL="2286000" lvl="4" indent="-393700" rtl="0">
              <a:spcBef>
                <a:spcPts val="0"/>
              </a:spcBef>
              <a:spcAft>
                <a:spcPts val="0"/>
              </a:spcAft>
              <a:buSzPts val="2600"/>
              <a:buFont typeface="Poppins"/>
              <a:buChar char="○"/>
              <a:defRPr sz="2600" b="1">
                <a:latin typeface="Poppins"/>
                <a:ea typeface="Poppins"/>
                <a:cs typeface="Poppins"/>
                <a:sym typeface="Poppins"/>
              </a:defRPr>
            </a:lvl5pPr>
            <a:lvl6pPr marL="2743200" lvl="5" indent="-393700" rtl="0">
              <a:spcBef>
                <a:spcPts val="0"/>
              </a:spcBef>
              <a:spcAft>
                <a:spcPts val="0"/>
              </a:spcAft>
              <a:buSzPts val="2600"/>
              <a:buFont typeface="Poppins"/>
              <a:buChar char="■"/>
              <a:defRPr sz="2600" b="1">
                <a:latin typeface="Poppins"/>
                <a:ea typeface="Poppins"/>
                <a:cs typeface="Poppins"/>
                <a:sym typeface="Poppins"/>
              </a:defRPr>
            </a:lvl6pPr>
            <a:lvl7pPr marL="3200400" lvl="6" indent="-393700" rtl="0">
              <a:spcBef>
                <a:spcPts val="0"/>
              </a:spcBef>
              <a:spcAft>
                <a:spcPts val="0"/>
              </a:spcAft>
              <a:buSzPts val="2600"/>
              <a:buFont typeface="Poppins"/>
              <a:buChar char="●"/>
              <a:defRPr sz="2600" b="1">
                <a:latin typeface="Poppins"/>
                <a:ea typeface="Poppins"/>
                <a:cs typeface="Poppins"/>
                <a:sym typeface="Poppins"/>
              </a:defRPr>
            </a:lvl7pPr>
            <a:lvl8pPr marL="3657600" lvl="7" indent="-393700" rtl="0">
              <a:spcBef>
                <a:spcPts val="0"/>
              </a:spcBef>
              <a:spcAft>
                <a:spcPts val="0"/>
              </a:spcAft>
              <a:buSzPts val="2600"/>
              <a:buFont typeface="Poppins"/>
              <a:buChar char="○"/>
              <a:defRPr sz="2600" b="1">
                <a:latin typeface="Poppins"/>
                <a:ea typeface="Poppins"/>
                <a:cs typeface="Poppins"/>
                <a:sym typeface="Poppins"/>
              </a:defRPr>
            </a:lvl8pPr>
            <a:lvl9pPr marL="4114800" lvl="8" indent="-393700">
              <a:spcBef>
                <a:spcPts val="0"/>
              </a:spcBef>
              <a:spcAft>
                <a:spcPts val="0"/>
              </a:spcAft>
              <a:buSzPts val="2600"/>
              <a:buFont typeface="Poppins"/>
              <a:buChar char="■"/>
              <a:defRPr sz="2600" b="1">
                <a:latin typeface="Poppins"/>
                <a:ea typeface="Poppins"/>
                <a:cs typeface="Poppins"/>
                <a:sym typeface="Poppins"/>
              </a:defRPr>
            </a:lvl9pPr>
          </a:lstStyle>
          <a:p>
            <a:endParaRPr dirty="0"/>
          </a:p>
        </p:txBody>
      </p:sp>
    </p:spTree>
    <p:extLst>
      <p:ext uri="{BB962C8B-B14F-4D97-AF65-F5344CB8AC3E}">
        <p14:creationId xmlns:p14="http://schemas.microsoft.com/office/powerpoint/2010/main" val="183763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angepaste indeling">
    <p:bg>
      <p:bgPr>
        <a:solidFill>
          <a:srgbClr val="33557A"/>
        </a:solidFill>
        <a:effectLst/>
      </p:bgPr>
    </p:bg>
    <p:spTree>
      <p:nvGrpSpPr>
        <p:cNvPr id="1" name=""/>
        <p:cNvGrpSpPr/>
        <p:nvPr/>
      </p:nvGrpSpPr>
      <p:grpSpPr>
        <a:xfrm>
          <a:off x="0" y="0"/>
          <a:ext cx="0" cy="0"/>
          <a:chOff x="0" y="0"/>
          <a:chExt cx="0" cy="0"/>
        </a:xfrm>
      </p:grpSpPr>
      <p:sp>
        <p:nvSpPr>
          <p:cNvPr id="2" name="Google Shape;10;p2">
            <a:extLst>
              <a:ext uri="{FF2B5EF4-FFF2-40B4-BE49-F238E27FC236}">
                <a16:creationId xmlns:a16="http://schemas.microsoft.com/office/drawing/2014/main" id="{18E11B73-50E5-2C43-AB98-56DDDA79A3D1}"/>
              </a:ext>
            </a:extLst>
          </p:cNvPr>
          <p:cNvSpPr>
            <a:spLocks noChangeArrowheads="1"/>
          </p:cNvSpPr>
          <p:nvPr userDrawn="1"/>
        </p:nvSpPr>
        <p:spPr bwMode="auto">
          <a:xfrm>
            <a:off x="1692275" y="-407988"/>
            <a:ext cx="5959475" cy="5959476"/>
          </a:xfrm>
          <a:prstGeom prst="ellipse">
            <a:avLst/>
          </a:prstGeom>
          <a:solidFill>
            <a:srgbClr val="659AD2">
              <a:alpha val="20000"/>
            </a:srgbClr>
          </a:solidFill>
          <a:ln>
            <a:noFill/>
          </a:ln>
        </p:spPr>
        <p:txBody>
          <a:bodyPr lIns="91425" tIns="91425" rIns="91425" bIns="91425"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defRPr/>
            </a:pPr>
            <a:endParaRPr lang="en-US" altLang="en-US"/>
          </a:p>
        </p:txBody>
      </p:sp>
      <p:sp>
        <p:nvSpPr>
          <p:cNvPr id="3" name="Google Shape;12;p2">
            <a:extLst>
              <a:ext uri="{FF2B5EF4-FFF2-40B4-BE49-F238E27FC236}">
                <a16:creationId xmlns:a16="http://schemas.microsoft.com/office/drawing/2014/main" id="{298F2631-5930-4349-BEDD-BF96359311C3}"/>
              </a:ext>
            </a:extLst>
          </p:cNvPr>
          <p:cNvSpPr>
            <a:spLocks noChangeArrowheads="1"/>
          </p:cNvSpPr>
          <p:nvPr userDrawn="1"/>
        </p:nvSpPr>
        <p:spPr bwMode="auto">
          <a:xfrm>
            <a:off x="831850" y="406400"/>
            <a:ext cx="1989138" cy="1990725"/>
          </a:xfrm>
          <a:prstGeom prst="ellipse">
            <a:avLst/>
          </a:prstGeom>
          <a:solidFill>
            <a:srgbClr val="000000">
              <a:alpha val="18823"/>
            </a:srgbClr>
          </a:solidFill>
          <a:ln>
            <a:noFill/>
          </a:ln>
        </p:spPr>
        <p:txBody>
          <a:bodyPr lIns="91425" tIns="91425" rIns="91425" bIns="91425"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defRPr/>
            </a:pPr>
            <a:endParaRPr lang="en-US" altLang="en-US"/>
          </a:p>
        </p:txBody>
      </p:sp>
      <p:sp>
        <p:nvSpPr>
          <p:cNvPr id="4" name="Google Shape;13;p2">
            <a:extLst>
              <a:ext uri="{FF2B5EF4-FFF2-40B4-BE49-F238E27FC236}">
                <a16:creationId xmlns:a16="http://schemas.microsoft.com/office/drawing/2014/main" id="{5A9C46EE-ABBA-3D49-8477-35BB918CF26B}"/>
              </a:ext>
            </a:extLst>
          </p:cNvPr>
          <p:cNvSpPr>
            <a:spLocks noChangeArrowheads="1"/>
          </p:cNvSpPr>
          <p:nvPr userDrawn="1"/>
        </p:nvSpPr>
        <p:spPr bwMode="auto">
          <a:xfrm>
            <a:off x="941388" y="515938"/>
            <a:ext cx="1770062" cy="1770062"/>
          </a:xfrm>
          <a:prstGeom prst="ellipse">
            <a:avLst/>
          </a:prstGeom>
          <a:solidFill>
            <a:srgbClr val="33557A"/>
          </a:solidFill>
          <a:ln>
            <a:noFill/>
          </a:ln>
        </p:spPr>
        <p:txBody>
          <a:bodyPr lIns="91425" tIns="91425" rIns="91425" bIns="91425" anchor="ct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eaLnBrk="1" hangingPunct="1">
              <a:defRPr/>
            </a:pPr>
            <a:endParaRPr lang="en-US" altLang="en-US"/>
          </a:p>
        </p:txBody>
      </p:sp>
    </p:spTree>
    <p:extLst>
      <p:ext uri="{BB962C8B-B14F-4D97-AF65-F5344CB8AC3E}">
        <p14:creationId xmlns:p14="http://schemas.microsoft.com/office/powerpoint/2010/main" val="191438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1">
  <p:cSld name="Title + 1 column 1">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3888960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33E7C914-C30A-0049-8AE2-69643EDAEB8D}"/>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a:t>Klik om de stijl te bewerken</a:t>
            </a:r>
            <a:endParaRPr lang="en-US" altLang="en-US"/>
          </a:p>
        </p:txBody>
      </p:sp>
      <p:sp>
        <p:nvSpPr>
          <p:cNvPr id="1027" name="Tijdelijke aanduiding voor tekst 2">
            <a:extLst>
              <a:ext uri="{FF2B5EF4-FFF2-40B4-BE49-F238E27FC236}">
                <a16:creationId xmlns:a16="http://schemas.microsoft.com/office/drawing/2014/main" id="{23284E7E-312C-1A4D-910D-0020766858F4}"/>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Klik om de modelstijlen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endParaRPr lang="en-US" altLang="en-US"/>
          </a:p>
        </p:txBody>
      </p:sp>
      <p:sp>
        <p:nvSpPr>
          <p:cNvPr id="4" name="Tijdelijke aanduiding voor datum 3">
            <a:extLst>
              <a:ext uri="{FF2B5EF4-FFF2-40B4-BE49-F238E27FC236}">
                <a16:creationId xmlns:a16="http://schemas.microsoft.com/office/drawing/2014/main" id="{A268D32E-4E57-4E45-BC70-45DFDBED624C}"/>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8388243-936A-5342-AB2D-BA3A44085AEF}" type="datetimeFigureOut">
              <a:rPr lang="en-US"/>
              <a:pPr>
                <a:defRPr/>
              </a:pPr>
              <a:t>4/6/21</a:t>
            </a:fld>
            <a:endParaRPr lang="en-US"/>
          </a:p>
        </p:txBody>
      </p:sp>
      <p:sp>
        <p:nvSpPr>
          <p:cNvPr id="5" name="Tijdelijke aanduiding voor voettekst 4">
            <a:extLst>
              <a:ext uri="{FF2B5EF4-FFF2-40B4-BE49-F238E27FC236}">
                <a16:creationId xmlns:a16="http://schemas.microsoft.com/office/drawing/2014/main" id="{9809AD9E-DF9D-F94D-BA4E-442BA4B92116}"/>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Tijdelijke aanduiding voor dianummer 5">
            <a:extLst>
              <a:ext uri="{FF2B5EF4-FFF2-40B4-BE49-F238E27FC236}">
                <a16:creationId xmlns:a16="http://schemas.microsoft.com/office/drawing/2014/main" id="{0DE81136-44BE-CF44-87B6-A160A6E7E44B}"/>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pPr>
              <a:defRPr/>
            </a:pPr>
            <a:fld id="{A75E9BA0-3A66-F54E-8A66-28FCCB86715F}" type="slidenum">
              <a:rPr lang="en-US" altLang="en-NL"/>
              <a:pPr>
                <a:defRPr/>
              </a:pPr>
              <a:t>‹#›</a:t>
            </a:fld>
            <a:endParaRPr lang="en-US" altLang="en-NL"/>
          </a:p>
        </p:txBody>
      </p:sp>
    </p:spTree>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hyperlink" Target="https://libereurope.eu/partners/" TargetMode="External"/><Relationship Id="rId7" Type="http://schemas.openxmlformats.org/officeDocument/2006/relationships/image" Target="../media/image15.tif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4.tiff"/><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libereurope.eu/events/liber-emerging-leaders-programme-cohort-5-6/"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hyperlink" Target="https://libereurope.eu/mec-events/liber-journees-2022/" TargetMode="External"/><Relationship Id="rId4" Type="http://schemas.openxmlformats.org/officeDocument/2006/relationships/hyperlink" Target="https://libereurope.eu/mec-events/online-event-for-library-directors-202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hyperlink" Target="https://libereurope.eu/draft-law-for-the-use-of-publicly-funded-scholarly-publications/" TargetMode="External"/><Relationship Id="rId7" Type="http://schemas.openxmlformats.org/officeDocument/2006/relationships/hyperlink" Target="https://twitter.com/COAR_eV/status/1374691674706825218"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www.coalition-s.org/coalition-s-enthusiastically-supports-the-liber-draft-law-for-the-use-of-publicly-funded-scholarly-publications/" TargetMode="External"/><Relationship Id="rId5" Type="http://schemas.openxmlformats.org/officeDocument/2006/relationships/hyperlink" Target="https://libereurope.eu/press-releases/" TargetMode="External"/><Relationship Id="rId10" Type="http://schemas.openxmlformats.org/officeDocument/2006/relationships/hyperlink" Target="https://unsplash.com/s/photos/yellow-book-open?utm_source=unsplash&amp;utm_medium=referral&amp;utm_content=creditCopyText" TargetMode="External"/><Relationship Id="rId4" Type="http://schemas.openxmlformats.org/officeDocument/2006/relationships/hyperlink" Target="https://libereurope.eu/background-information/" TargetMode="External"/><Relationship Id="rId9" Type="http://schemas.openxmlformats.org/officeDocument/2006/relationships/hyperlink" Target="https://unsplash.com/@nordwood?utm_source=unsplash&amp;utm_medium=referral&amp;utm_content=creditCopyTex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bereurope.eu/campaign-faq/"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https://unsplash.com/s/photos/yellow-book-open?utm_source=unsplash&amp;utm_medium=referral&amp;utm_content=creditCopyText" TargetMode="External"/><Relationship Id="rId5" Type="http://schemas.openxmlformats.org/officeDocument/2006/relationships/hyperlink" Target="https://unsplash.com/@nordwood?utm_source=unsplash&amp;utm_medium=referral&amp;utm_content=creditCopyText" TargetMode="Externa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hyperlink" Target="https://zenodo.org/record/130300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Google Shape;141;p14">
            <a:extLst>
              <a:ext uri="{FF2B5EF4-FFF2-40B4-BE49-F238E27FC236}">
                <a16:creationId xmlns:a16="http://schemas.microsoft.com/office/drawing/2014/main" id="{E326B6F7-3E1A-5D47-BEF2-C5AFA708C0E1}"/>
              </a:ext>
            </a:extLst>
          </p:cNvPr>
          <p:cNvSpPr txBox="1">
            <a:spLocks noGrp="1"/>
          </p:cNvSpPr>
          <p:nvPr>
            <p:ph type="ctrTitle"/>
          </p:nvPr>
        </p:nvSpPr>
        <p:spPr>
          <a:xfrm>
            <a:off x="2051050" y="2133600"/>
            <a:ext cx="5457825" cy="1158875"/>
          </a:xfrm>
        </p:spPr>
        <p:txBody>
          <a:bodyPr>
            <a:noAutofit/>
          </a:bodyPr>
          <a:lstStyle/>
          <a:p>
            <a:pPr>
              <a:defRPr/>
            </a:pPr>
            <a:r>
              <a:rPr lang="en" sz="4400" b="1" dirty="0"/>
              <a:t>Presentation Title</a:t>
            </a:r>
            <a:endParaRPr sz="4400" b="1" dirty="0"/>
          </a:p>
        </p:txBody>
      </p:sp>
      <p:sp>
        <p:nvSpPr>
          <p:cNvPr id="2" name="Tekstvak 1">
            <a:extLst>
              <a:ext uri="{FF2B5EF4-FFF2-40B4-BE49-F238E27FC236}">
                <a16:creationId xmlns:a16="http://schemas.microsoft.com/office/drawing/2014/main" id="{1B1EC46C-71CA-B64D-9E3C-2378ED4DAE91}"/>
              </a:ext>
            </a:extLst>
          </p:cNvPr>
          <p:cNvSpPr txBox="1"/>
          <p:nvPr/>
        </p:nvSpPr>
        <p:spPr>
          <a:xfrm>
            <a:off x="2627313" y="4084638"/>
            <a:ext cx="4032250" cy="830262"/>
          </a:xfrm>
          <a:prstGeom prst="rect">
            <a:avLst/>
          </a:prstGeom>
          <a:noFill/>
        </p:spPr>
        <p:txBody>
          <a:bodyPr>
            <a:spAutoFit/>
          </a:bodyPr>
          <a:lstStyle/>
          <a:p>
            <a:pPr algn="ctr" eaLnBrk="1" hangingPunct="1">
              <a:defRPr/>
            </a:pPr>
            <a:r>
              <a:rPr lang="nl-NL" altLang="en-US" sz="1600" i="1" dirty="0">
                <a:solidFill>
                  <a:schemeClr val="bg1"/>
                </a:solidFill>
                <a:latin typeface="+mn-lt"/>
                <a:ea typeface="MS PGothic" pitchFamily="34" charset="-128"/>
              </a:rPr>
              <a:t>Name, </a:t>
            </a:r>
            <a:r>
              <a:rPr lang="nl-NL" altLang="en-US" sz="1600" i="1" dirty="0" err="1">
                <a:solidFill>
                  <a:schemeClr val="bg1"/>
                </a:solidFill>
                <a:latin typeface="+mn-lt"/>
                <a:ea typeface="MS PGothic" pitchFamily="34" charset="-128"/>
              </a:rPr>
              <a:t>Title</a:t>
            </a:r>
            <a:endParaRPr lang="nl-NL" altLang="en-US" sz="1600" i="1" dirty="0">
              <a:solidFill>
                <a:schemeClr val="bg1"/>
              </a:solidFill>
              <a:latin typeface="+mn-lt"/>
              <a:ea typeface="MS PGothic" pitchFamily="34" charset="-128"/>
            </a:endParaRPr>
          </a:p>
          <a:p>
            <a:pPr algn="ctr" eaLnBrk="1" hangingPunct="1">
              <a:defRPr/>
            </a:pPr>
            <a:r>
              <a:rPr lang="nl-NL" altLang="en-US" sz="1600" i="1" dirty="0" err="1">
                <a:solidFill>
                  <a:schemeClr val="bg1"/>
                </a:solidFill>
                <a:latin typeface="+mn-lt"/>
                <a:ea typeface="MS PGothic" pitchFamily="34" charset="-128"/>
              </a:rPr>
              <a:t>Institution</a:t>
            </a:r>
            <a:br>
              <a:rPr lang="nl-NL" altLang="en-US" sz="1600" i="1" dirty="0">
                <a:solidFill>
                  <a:schemeClr val="bg1"/>
                </a:solidFill>
                <a:latin typeface="+mn-lt"/>
                <a:ea typeface="MS PGothic" pitchFamily="34" charset="-128"/>
              </a:rPr>
            </a:br>
            <a:r>
              <a:rPr lang="nl-NL" altLang="en-US" sz="1600" i="1" dirty="0" err="1">
                <a:solidFill>
                  <a:schemeClr val="bg1"/>
                </a:solidFill>
                <a:latin typeface="+mn-lt"/>
                <a:ea typeface="MS PGothic" pitchFamily="34" charset="-128"/>
              </a:rPr>
              <a:t>Place</a:t>
            </a:r>
            <a:r>
              <a:rPr lang="nl-NL" altLang="en-US" sz="1600" i="1" dirty="0">
                <a:solidFill>
                  <a:schemeClr val="bg1"/>
                </a:solidFill>
                <a:latin typeface="+mn-lt"/>
                <a:ea typeface="MS PGothic" pitchFamily="34" charset="-128"/>
              </a:rPr>
              <a:t>, Date of Presentation</a:t>
            </a:r>
            <a:endParaRPr lang="en-US" sz="1600" dirty="0">
              <a:latin typeface="+mn-lt"/>
            </a:endParaRPr>
          </a:p>
        </p:txBody>
      </p:sp>
      <p:pic>
        <p:nvPicPr>
          <p:cNvPr id="11267" name="Picture 2" descr="G:\COM Tools\Core Assets (Logo, Organogram, Fonts, Network Map)\Logos\PNG\White Lettering - Transparent Background.png">
            <a:extLst>
              <a:ext uri="{FF2B5EF4-FFF2-40B4-BE49-F238E27FC236}">
                <a16:creationId xmlns:a16="http://schemas.microsoft.com/office/drawing/2014/main" id="{83A2B3EB-ED78-E041-9876-A1D8CC6BC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698500"/>
            <a:ext cx="1441450"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3" name="Picture 5" descr="G:\COM Tools\Core Assets (Logo, Organogram, Fonts, Network Map)\Map\Map_Liber_Europe_colour.png">
            <a:extLst>
              <a:ext uri="{FF2B5EF4-FFF2-40B4-BE49-F238E27FC236}">
                <a16:creationId xmlns:a16="http://schemas.microsoft.com/office/drawing/2014/main" id="{D56BE935-EE16-9740-AF36-5ADBE6BCDA02}"/>
              </a:ext>
            </a:extLst>
          </p:cNvPr>
          <p:cNvPicPr>
            <a:picLocks noChangeAspect="1" noChangeArrowheads="1"/>
          </p:cNvPicPr>
          <p:nvPr/>
        </p:nvPicPr>
        <p:blipFill rotWithShape="1">
          <a:blip r:embed="rId4" cstate="print"/>
          <a:srcRect l="14647" r="14647"/>
          <a:stretch/>
        </p:blipFill>
        <p:spPr bwMode="auto">
          <a:xfrm>
            <a:off x="6660232" y="3190931"/>
            <a:ext cx="1584176" cy="1584176"/>
          </a:xfrm>
          <a:prstGeom prst="ellipse">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Google Shape;269;p25">
            <a:extLst>
              <a:ext uri="{FF2B5EF4-FFF2-40B4-BE49-F238E27FC236}">
                <a16:creationId xmlns:a16="http://schemas.microsoft.com/office/drawing/2014/main" id="{D0E11E03-CFA0-E24E-9CCB-5F4E24A69354}"/>
              </a:ext>
            </a:extLst>
          </p:cNvPr>
          <p:cNvSpPr>
            <a:spLocks noGrp="1"/>
          </p:cNvSpPr>
          <p:nvPr>
            <p:ph type="title"/>
          </p:nvPr>
        </p:nvSpPr>
        <p:spPr>
          <a:xfrm>
            <a:off x="503238" y="881063"/>
            <a:ext cx="2555875" cy="3346450"/>
          </a:xfrm>
        </p:spPr>
        <p:txBody>
          <a:bodyPr anchor="t"/>
          <a:lstStyle/>
          <a:p>
            <a:pPr>
              <a:spcBef>
                <a:spcPct val="0"/>
              </a:spcBef>
              <a:spcAft>
                <a:spcPct val="0"/>
              </a:spcAft>
            </a:pPr>
            <a:r>
              <a:rPr lang="nl-NL" altLang="en-US">
                <a:solidFill>
                  <a:srgbClr val="33557A"/>
                </a:solidFill>
              </a:rPr>
              <a:t>How </a:t>
            </a:r>
            <a:br>
              <a:rPr lang="nl-NL" altLang="en-US">
                <a:solidFill>
                  <a:srgbClr val="33557A"/>
                </a:solidFill>
              </a:rPr>
            </a:br>
            <a:r>
              <a:rPr lang="nl-NL" altLang="en-US">
                <a:solidFill>
                  <a:srgbClr val="33557A"/>
                </a:solidFill>
              </a:rPr>
              <a:t>LIBER Is </a:t>
            </a:r>
            <a:br>
              <a:rPr lang="nl-NL" altLang="en-US">
                <a:solidFill>
                  <a:srgbClr val="33557A"/>
                </a:solidFill>
              </a:rPr>
            </a:br>
            <a:r>
              <a:rPr lang="nl-NL" altLang="en-US">
                <a:solidFill>
                  <a:srgbClr val="33557A"/>
                </a:solidFill>
              </a:rPr>
              <a:t>Organised?</a:t>
            </a:r>
            <a:endParaRPr lang="en-US" altLang="en-US">
              <a:solidFill>
                <a:srgbClr val="33557A"/>
              </a:solidFill>
            </a:endParaRPr>
          </a:p>
        </p:txBody>
      </p:sp>
      <p:sp>
        <p:nvSpPr>
          <p:cNvPr id="29698" name="Google Shape;276;p25">
            <a:extLst>
              <a:ext uri="{FF2B5EF4-FFF2-40B4-BE49-F238E27FC236}">
                <a16:creationId xmlns:a16="http://schemas.microsoft.com/office/drawing/2014/main" id="{4BDAF865-B2D8-9140-A925-A5D4EBCCAA23}"/>
              </a:ext>
            </a:extLst>
          </p:cNvPr>
          <p:cNvSpPr txBox="1">
            <a:spLocks noChangeArrowheads="1"/>
          </p:cNvSpPr>
          <p:nvPr/>
        </p:nvSpPr>
        <p:spPr bwMode="auto">
          <a:xfrm>
            <a:off x="5359400" y="2311400"/>
            <a:ext cx="13430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15000"/>
              </a:lnSpc>
              <a:spcBef>
                <a:spcPct val="0"/>
              </a:spcBef>
              <a:buFontTx/>
              <a:buNone/>
            </a:pPr>
            <a:r>
              <a:rPr lang="en-US" altLang="en-US" sz="1800" b="1">
                <a:solidFill>
                  <a:srgbClr val="FFFFFF"/>
                </a:solidFill>
                <a:latin typeface="Poppins" charset="0"/>
                <a:sym typeface="Poppins" charset="0"/>
              </a:rPr>
              <a:t>Lorem ipsum congue</a:t>
            </a:r>
          </a:p>
        </p:txBody>
      </p:sp>
      <p:pic>
        <p:nvPicPr>
          <p:cNvPr id="29699" name="Picture 2" descr="Diagram&#10;&#10;Description automatically generated">
            <a:extLst>
              <a:ext uri="{FF2B5EF4-FFF2-40B4-BE49-F238E27FC236}">
                <a16:creationId xmlns:a16="http://schemas.microsoft.com/office/drawing/2014/main" id="{FFFCF8C8-CA4E-8046-AFAC-E622BA26B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53975"/>
            <a:ext cx="4852988"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Google Shape;311;p28">
            <a:extLst>
              <a:ext uri="{FF2B5EF4-FFF2-40B4-BE49-F238E27FC236}">
                <a16:creationId xmlns:a16="http://schemas.microsoft.com/office/drawing/2014/main" id="{6845FF02-EBFC-BA4C-93D8-30D410B37FCC}"/>
              </a:ext>
            </a:extLst>
          </p:cNvPr>
          <p:cNvSpPr>
            <a:spLocks noGrp="1"/>
          </p:cNvSpPr>
          <p:nvPr>
            <p:ph type="ctrTitle" idx="4294967295"/>
          </p:nvPr>
        </p:nvSpPr>
        <p:spPr>
          <a:xfrm>
            <a:off x="1335088" y="1811338"/>
            <a:ext cx="6473825" cy="1160462"/>
          </a:xfrm>
        </p:spPr>
        <p:txBody>
          <a:bodyPr lIns="91425" tIns="91425" rIns="91425" bIns="91425" anchor="b"/>
          <a:lstStyle/>
          <a:p>
            <a:r>
              <a:rPr lang="en-US" altLang="en-US" sz="9600" b="1">
                <a:solidFill>
                  <a:srgbClr val="33557A"/>
                </a:solidFill>
              </a:rPr>
              <a:t>200+</a:t>
            </a:r>
          </a:p>
        </p:txBody>
      </p:sp>
      <p:sp>
        <p:nvSpPr>
          <p:cNvPr id="31746" name="Google Shape;312;p28">
            <a:extLst>
              <a:ext uri="{FF2B5EF4-FFF2-40B4-BE49-F238E27FC236}">
                <a16:creationId xmlns:a16="http://schemas.microsoft.com/office/drawing/2014/main" id="{9833FD0D-4317-804B-91A5-7D26E2BD6696}"/>
              </a:ext>
            </a:extLst>
          </p:cNvPr>
          <p:cNvSpPr>
            <a:spLocks noGrp="1"/>
          </p:cNvSpPr>
          <p:nvPr>
            <p:ph type="subTitle" idx="4294967295"/>
          </p:nvPr>
        </p:nvSpPr>
        <p:spPr>
          <a:xfrm>
            <a:off x="1335088" y="2916238"/>
            <a:ext cx="6473825" cy="784225"/>
          </a:xfrm>
        </p:spPr>
        <p:txBody>
          <a:bodyPr lIns="91425" tIns="91425" rIns="91425" bIns="91425"/>
          <a:lstStyle/>
          <a:p>
            <a:pPr marL="0" indent="0" algn="ctr">
              <a:spcBef>
                <a:spcPts val="600"/>
              </a:spcBef>
              <a:buFont typeface="Arial" panose="020B0604020202020204" pitchFamily="34" charset="0"/>
              <a:buNone/>
            </a:pPr>
            <a:r>
              <a:rPr lang="en-US" altLang="en-US" sz="2400">
                <a:solidFill>
                  <a:srgbClr val="33557A"/>
                </a:solidFill>
              </a:rPr>
              <a:t>Volunteers Powering Our Working Groups, Committees &amp; Executive Board.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Google Shape;256;p23">
            <a:extLst>
              <a:ext uri="{FF2B5EF4-FFF2-40B4-BE49-F238E27FC236}">
                <a16:creationId xmlns:a16="http://schemas.microsoft.com/office/drawing/2014/main" id="{9F784A04-CC11-A545-87F7-7201945F789B}"/>
              </a:ext>
            </a:extLst>
          </p:cNvPr>
          <p:cNvSpPr>
            <a:spLocks noGrp="1"/>
          </p:cNvSpPr>
          <p:nvPr>
            <p:ph type="title"/>
          </p:nvPr>
        </p:nvSpPr>
        <p:spPr>
          <a:xfrm>
            <a:off x="457200" y="908050"/>
            <a:ext cx="4505325" cy="682625"/>
          </a:xfrm>
        </p:spPr>
        <p:txBody>
          <a:bodyPr/>
          <a:lstStyle/>
          <a:p>
            <a:pPr>
              <a:spcBef>
                <a:spcPct val="0"/>
              </a:spcBef>
              <a:spcAft>
                <a:spcPct val="0"/>
              </a:spcAft>
            </a:pPr>
            <a:r>
              <a:rPr lang="en-US" altLang="en-US">
                <a:solidFill>
                  <a:srgbClr val="33557A"/>
                </a:solidFill>
              </a:rPr>
              <a:t>Join a Working Group</a:t>
            </a:r>
          </a:p>
        </p:txBody>
      </p:sp>
      <p:sp>
        <p:nvSpPr>
          <p:cNvPr id="33794" name="Google Shape;257;p23">
            <a:extLst>
              <a:ext uri="{FF2B5EF4-FFF2-40B4-BE49-F238E27FC236}">
                <a16:creationId xmlns:a16="http://schemas.microsoft.com/office/drawing/2014/main" id="{69FE522B-3EC6-5A44-BDF4-B4829D3F50AC}"/>
              </a:ext>
            </a:extLst>
          </p:cNvPr>
          <p:cNvSpPr>
            <a:spLocks noGrp="1"/>
          </p:cNvSpPr>
          <p:nvPr>
            <p:ph type="body" idx="1"/>
          </p:nvPr>
        </p:nvSpPr>
        <p:spPr>
          <a:xfrm>
            <a:off x="985838" y="1700213"/>
            <a:ext cx="3976687" cy="2617787"/>
          </a:xfrm>
        </p:spPr>
        <p:txBody>
          <a:bodyPr/>
          <a:lstStyle/>
          <a:p>
            <a:pPr>
              <a:spcBef>
                <a:spcPts val="400"/>
              </a:spcBef>
              <a:spcAft>
                <a:spcPct val="0"/>
              </a:spcAft>
              <a:buClr>
                <a:srgbClr val="33557A"/>
              </a:buClr>
            </a:pPr>
            <a:r>
              <a:rPr lang="en-US" altLang="en-US" b="1">
                <a:solidFill>
                  <a:srgbClr val="33557A"/>
                </a:solidFill>
              </a:rPr>
              <a:t>Broaden</a:t>
            </a:r>
            <a:r>
              <a:rPr lang="en-US" altLang="en-US">
                <a:solidFill>
                  <a:srgbClr val="33557A"/>
                </a:solidFill>
              </a:rPr>
              <a:t> your network.</a:t>
            </a:r>
          </a:p>
          <a:p>
            <a:pPr>
              <a:spcBef>
                <a:spcPts val="400"/>
              </a:spcBef>
              <a:spcAft>
                <a:spcPct val="0"/>
              </a:spcAft>
              <a:buClr>
                <a:srgbClr val="33557A"/>
              </a:buClr>
            </a:pPr>
            <a:endParaRPr lang="en-US" altLang="en-US">
              <a:solidFill>
                <a:srgbClr val="33557A"/>
              </a:solidFill>
            </a:endParaRPr>
          </a:p>
          <a:p>
            <a:pPr>
              <a:spcBef>
                <a:spcPts val="400"/>
              </a:spcBef>
              <a:spcAft>
                <a:spcPct val="0"/>
              </a:spcAft>
              <a:buClr>
                <a:srgbClr val="33557A"/>
              </a:buClr>
            </a:pPr>
            <a:r>
              <a:rPr lang="en-US" altLang="en-US" b="1">
                <a:solidFill>
                  <a:srgbClr val="33557A"/>
                </a:solidFill>
              </a:rPr>
              <a:t>Share </a:t>
            </a:r>
            <a:r>
              <a:rPr lang="en-US" altLang="en-US">
                <a:solidFill>
                  <a:srgbClr val="33557A"/>
                </a:solidFill>
              </a:rPr>
              <a:t>knowledge.</a:t>
            </a:r>
            <a:br>
              <a:rPr lang="en-US" altLang="en-US">
                <a:solidFill>
                  <a:srgbClr val="33557A"/>
                </a:solidFill>
              </a:rPr>
            </a:br>
            <a:endParaRPr lang="en-US" altLang="en-US">
              <a:solidFill>
                <a:srgbClr val="33557A"/>
              </a:solidFill>
            </a:endParaRPr>
          </a:p>
          <a:p>
            <a:pPr>
              <a:spcBef>
                <a:spcPts val="400"/>
              </a:spcBef>
              <a:spcAft>
                <a:spcPct val="0"/>
              </a:spcAft>
              <a:buClr>
                <a:srgbClr val="659AD2"/>
              </a:buClr>
            </a:pPr>
            <a:r>
              <a:rPr lang="en-US" altLang="en-US" b="1">
                <a:solidFill>
                  <a:srgbClr val="EEB111"/>
                </a:solidFill>
              </a:rPr>
              <a:t>Everyone working at a LIBER library is welcome to apply!</a:t>
            </a:r>
          </a:p>
        </p:txBody>
      </p:sp>
      <p:pic>
        <p:nvPicPr>
          <p:cNvPr id="2050" name="Picture 2" descr="\\FS-SRV-P100\Users$\fgr020\Downloads\official_MG_0073-1024x683 (1).jpg">
            <a:extLst>
              <a:ext uri="{FF2B5EF4-FFF2-40B4-BE49-F238E27FC236}">
                <a16:creationId xmlns:a16="http://schemas.microsoft.com/office/drawing/2014/main" id="{3A0F7C03-B593-5547-8508-4E56370EC555}"/>
              </a:ext>
            </a:extLst>
          </p:cNvPr>
          <p:cNvPicPr>
            <a:picLocks noChangeAspect="1" noChangeArrowheads="1"/>
          </p:cNvPicPr>
          <p:nvPr/>
        </p:nvPicPr>
        <p:blipFill rotWithShape="1">
          <a:blip r:embed="rId3"/>
          <a:srcRect l="16650" r="16650"/>
          <a:stretch/>
        </p:blipFill>
        <p:spPr bwMode="auto">
          <a:xfrm>
            <a:off x="5544000" y="579735"/>
            <a:ext cx="3600000" cy="3600000"/>
          </a:xfrm>
          <a:prstGeom prst="ellipse">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hthoek 4">
            <a:extLst>
              <a:ext uri="{FF2B5EF4-FFF2-40B4-BE49-F238E27FC236}">
                <a16:creationId xmlns:a16="http://schemas.microsoft.com/office/drawing/2014/main" id="{885474D4-4CB4-FE4D-A1F2-C978B2D49D49}"/>
              </a:ext>
            </a:extLst>
          </p:cNvPr>
          <p:cNvSpPr>
            <a:spLocks noChangeArrowheads="1"/>
          </p:cNvSpPr>
          <p:nvPr/>
        </p:nvSpPr>
        <p:spPr bwMode="auto">
          <a:xfrm>
            <a:off x="539750" y="954088"/>
            <a:ext cx="4373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33557A"/>
                </a:solidFill>
              </a:rPr>
              <a:t>International Network</a:t>
            </a:r>
            <a:endParaRPr lang="en-US" altLang="en-US"/>
          </a:p>
        </p:txBody>
      </p:sp>
      <p:sp>
        <p:nvSpPr>
          <p:cNvPr id="35842" name="Tijdelijke aanduiding voor tekst 4">
            <a:extLst>
              <a:ext uri="{FF2B5EF4-FFF2-40B4-BE49-F238E27FC236}">
                <a16:creationId xmlns:a16="http://schemas.microsoft.com/office/drawing/2014/main" id="{432897A4-BADD-6145-AA68-69BBD86302C9}"/>
              </a:ext>
            </a:extLst>
          </p:cNvPr>
          <p:cNvSpPr>
            <a:spLocks noGrp="1"/>
          </p:cNvSpPr>
          <p:nvPr>
            <p:ph type="body" idx="1"/>
          </p:nvPr>
        </p:nvSpPr>
        <p:spPr>
          <a:xfrm>
            <a:off x="985838" y="1700213"/>
            <a:ext cx="3976687" cy="2617787"/>
          </a:xfrm>
        </p:spPr>
        <p:txBody>
          <a:bodyPr/>
          <a:lstStyle/>
          <a:p>
            <a:pPr>
              <a:spcAft>
                <a:spcPct val="0"/>
              </a:spcAft>
            </a:pPr>
            <a:r>
              <a:rPr lang="nl-NL" altLang="en-US">
                <a:solidFill>
                  <a:srgbClr val="33557A"/>
                </a:solidFill>
              </a:rPr>
              <a:t>LIBER works with library and academic organisations around the world.</a:t>
            </a:r>
          </a:p>
          <a:p>
            <a:pPr>
              <a:spcAft>
                <a:spcPct val="0"/>
              </a:spcAft>
            </a:pPr>
            <a:endParaRPr lang="nl-NL" altLang="en-US">
              <a:solidFill>
                <a:srgbClr val="33557A"/>
              </a:solidFill>
            </a:endParaRPr>
          </a:p>
          <a:p>
            <a:pPr>
              <a:spcAft>
                <a:spcPct val="0"/>
              </a:spcAft>
              <a:buClr>
                <a:srgbClr val="33557A"/>
              </a:buClr>
            </a:pPr>
            <a:r>
              <a:rPr lang="nl-NL" altLang="en-US" b="1">
                <a:solidFill>
                  <a:srgbClr val="33557A"/>
                </a:solidFill>
              </a:rPr>
              <a:t>We speak up </a:t>
            </a:r>
            <a:r>
              <a:rPr lang="nl-NL" altLang="en-US">
                <a:solidFill>
                  <a:srgbClr val="33557A"/>
                </a:solidFill>
              </a:rPr>
              <a:t>for common values.</a:t>
            </a:r>
          </a:p>
          <a:p>
            <a:pPr>
              <a:spcAft>
                <a:spcPct val="0"/>
              </a:spcAft>
              <a:buClr>
                <a:srgbClr val="33557A"/>
              </a:buClr>
            </a:pPr>
            <a:endParaRPr lang="nl-NL" altLang="en-US" b="1">
              <a:solidFill>
                <a:srgbClr val="33557A"/>
              </a:solidFill>
            </a:endParaRPr>
          </a:p>
          <a:p>
            <a:pPr>
              <a:spcAft>
                <a:spcPct val="0"/>
              </a:spcAft>
              <a:buClr>
                <a:srgbClr val="33557A"/>
              </a:buClr>
            </a:pPr>
            <a:r>
              <a:rPr lang="nl-NL" altLang="en-US" b="1">
                <a:solidFill>
                  <a:srgbClr val="33557A"/>
                </a:solidFill>
              </a:rPr>
              <a:t>We collaborate</a:t>
            </a:r>
            <a:r>
              <a:rPr lang="nl-NL" altLang="en-US">
                <a:solidFill>
                  <a:srgbClr val="33557A"/>
                </a:solidFill>
              </a:rPr>
              <a:t> on projects and strategic issues.</a:t>
            </a:r>
          </a:p>
          <a:p>
            <a:pPr>
              <a:spcAft>
                <a:spcPct val="0"/>
              </a:spcAft>
              <a:buClr>
                <a:srgbClr val="33557A"/>
              </a:buClr>
            </a:pPr>
            <a:endParaRPr lang="nl-NL" altLang="en-US">
              <a:solidFill>
                <a:srgbClr val="33557A"/>
              </a:solidFill>
            </a:endParaRPr>
          </a:p>
          <a:p>
            <a:pPr>
              <a:spcAft>
                <a:spcPct val="0"/>
              </a:spcAft>
              <a:buClr>
                <a:srgbClr val="33557A"/>
              </a:buClr>
            </a:pPr>
            <a:r>
              <a:rPr lang="nl-NL" altLang="en-US" sz="1200" i="1">
                <a:solidFill>
                  <a:srgbClr val="33557A"/>
                </a:solidFill>
              </a:rPr>
              <a:t>View our partner organisations </a:t>
            </a:r>
            <a:r>
              <a:rPr lang="nl-NL" altLang="en-US" sz="1200" i="1">
                <a:solidFill>
                  <a:srgbClr val="FFC000"/>
                </a:solidFill>
                <a:hlinkClick r:id="rId3"/>
              </a:rPr>
              <a:t>here</a:t>
            </a:r>
            <a:r>
              <a:rPr lang="nl-NL" altLang="en-US" sz="1200" i="1">
                <a:solidFill>
                  <a:srgbClr val="FFC000"/>
                </a:solidFill>
              </a:rPr>
              <a:t>.</a:t>
            </a:r>
          </a:p>
          <a:p>
            <a:pPr>
              <a:spcAft>
                <a:spcPct val="0"/>
              </a:spcAft>
            </a:pPr>
            <a:endParaRPr lang="en-US" altLang="en-US">
              <a:solidFill>
                <a:srgbClr val="33557A"/>
              </a:solidFill>
            </a:endParaRPr>
          </a:p>
        </p:txBody>
      </p:sp>
      <p:pic>
        <p:nvPicPr>
          <p:cNvPr id="35843" name="Picture 3" descr="Icon&#10;&#10;Description automatically generated">
            <a:extLst>
              <a:ext uri="{FF2B5EF4-FFF2-40B4-BE49-F238E27FC236}">
                <a16:creationId xmlns:a16="http://schemas.microsoft.com/office/drawing/2014/main" id="{F5FAB2D4-41D7-484E-BEC9-C129942FB7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0152" y="3082633"/>
            <a:ext cx="1056369" cy="67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5">
            <a:extLst>
              <a:ext uri="{FF2B5EF4-FFF2-40B4-BE49-F238E27FC236}">
                <a16:creationId xmlns:a16="http://schemas.microsoft.com/office/drawing/2014/main" id="{005513E3-3DC5-0B4B-8182-AC89C29069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2924" y="1993900"/>
            <a:ext cx="116541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7">
            <a:extLst>
              <a:ext uri="{FF2B5EF4-FFF2-40B4-BE49-F238E27FC236}">
                <a16:creationId xmlns:a16="http://schemas.microsoft.com/office/drawing/2014/main" id="{694F2963-F33E-BF48-89B6-7707E9B2B1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771550"/>
            <a:ext cx="8985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9">
            <a:extLst>
              <a:ext uri="{FF2B5EF4-FFF2-40B4-BE49-F238E27FC236}">
                <a16:creationId xmlns:a16="http://schemas.microsoft.com/office/drawing/2014/main" id="{E3427A43-F9BA-204C-B051-18CED921C4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0826" y="3047061"/>
            <a:ext cx="643899" cy="67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0">
            <a:extLst>
              <a:ext uri="{FF2B5EF4-FFF2-40B4-BE49-F238E27FC236}">
                <a16:creationId xmlns:a16="http://schemas.microsoft.com/office/drawing/2014/main" id="{D56EE325-6E4D-844B-A547-22DD6209E0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4368" y="1993900"/>
            <a:ext cx="1088399"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3557A"/>
        </a:solidFill>
        <a:effectLst/>
      </p:bgPr>
    </p:bg>
    <p:spTree>
      <p:nvGrpSpPr>
        <p:cNvPr id="1" name=""/>
        <p:cNvGrpSpPr/>
        <p:nvPr/>
      </p:nvGrpSpPr>
      <p:grpSpPr>
        <a:xfrm>
          <a:off x="0" y="0"/>
          <a:ext cx="0" cy="0"/>
          <a:chOff x="0" y="0"/>
          <a:chExt cx="0" cy="0"/>
        </a:xfrm>
      </p:grpSpPr>
      <p:sp>
        <p:nvSpPr>
          <p:cNvPr id="175" name="Google Shape;175;p17">
            <a:extLst>
              <a:ext uri="{FF2B5EF4-FFF2-40B4-BE49-F238E27FC236}">
                <a16:creationId xmlns:a16="http://schemas.microsoft.com/office/drawing/2014/main" id="{48A6E83A-961B-3C4B-B0FF-98220B27F5F5}"/>
              </a:ext>
            </a:extLst>
          </p:cNvPr>
          <p:cNvSpPr txBox="1">
            <a:spLocks noGrp="1"/>
          </p:cNvSpPr>
          <p:nvPr>
            <p:ph type="ctrTitle"/>
          </p:nvPr>
        </p:nvSpPr>
        <p:spPr>
          <a:xfrm>
            <a:off x="2298700" y="2060575"/>
            <a:ext cx="4721225" cy="1158875"/>
          </a:xfrm>
        </p:spPr>
        <p:txBody>
          <a:bodyPr anchor="b">
            <a:noAutofit/>
          </a:bodyPr>
          <a:lstStyle/>
          <a:p>
            <a:pPr>
              <a:defRPr/>
            </a:pPr>
            <a:r>
              <a:rPr lang="en" sz="4400" b="1" dirty="0">
                <a:solidFill>
                  <a:schemeClr val="bg1"/>
                </a:solidFill>
              </a:rPr>
              <a:t>Events &amp; </a:t>
            </a:r>
            <a:br>
              <a:rPr lang="en" sz="4400" b="1" dirty="0">
                <a:solidFill>
                  <a:schemeClr val="bg1"/>
                </a:solidFill>
              </a:rPr>
            </a:br>
            <a:r>
              <a:rPr lang="en" sz="4400" b="1" dirty="0">
                <a:solidFill>
                  <a:schemeClr val="bg1"/>
                </a:solidFill>
              </a:rPr>
              <a:t>Activities</a:t>
            </a:r>
            <a:endParaRPr sz="4400" b="1" dirty="0">
              <a:solidFill>
                <a:schemeClr val="bg1"/>
              </a:solidFill>
            </a:endParaRPr>
          </a:p>
        </p:txBody>
      </p:sp>
      <p:pic>
        <p:nvPicPr>
          <p:cNvPr id="90114" name="Picture 2">
            <a:extLst>
              <a:ext uri="{FF2B5EF4-FFF2-40B4-BE49-F238E27FC236}">
                <a16:creationId xmlns:a16="http://schemas.microsoft.com/office/drawing/2014/main" id="{5EFD5100-17CC-4446-BAB2-A4B8C950366F}"/>
              </a:ext>
            </a:extLst>
          </p:cNvPr>
          <p:cNvPicPr>
            <a:picLocks noChangeAspect="1" noChangeArrowheads="1"/>
          </p:cNvPicPr>
          <p:nvPr/>
        </p:nvPicPr>
        <p:blipFill>
          <a:blip r:embed="rId3"/>
          <a:srcRect l="19624" r="19624"/>
          <a:stretch/>
        </p:blipFill>
        <p:spPr bwMode="auto">
          <a:xfrm>
            <a:off x="6629472" y="3147814"/>
            <a:ext cx="1656184" cy="1656184"/>
          </a:xfrm>
          <a:prstGeom prst="ellipse">
            <a:avLst/>
          </a:prstGeom>
          <a:noFill/>
        </p:spPr>
      </p:pic>
      <p:grpSp>
        <p:nvGrpSpPr>
          <p:cNvPr id="37892" name="Google Shape;820;p39">
            <a:extLst>
              <a:ext uri="{FF2B5EF4-FFF2-40B4-BE49-F238E27FC236}">
                <a16:creationId xmlns:a16="http://schemas.microsoft.com/office/drawing/2014/main" id="{C1993C27-357C-FC4E-940A-D14DE88F2BAF}"/>
              </a:ext>
            </a:extLst>
          </p:cNvPr>
          <p:cNvGrpSpPr>
            <a:grpSpLocks/>
          </p:cNvGrpSpPr>
          <p:nvPr/>
        </p:nvGrpSpPr>
        <p:grpSpPr bwMode="auto">
          <a:xfrm>
            <a:off x="1331913" y="847725"/>
            <a:ext cx="727075" cy="1150938"/>
            <a:chOff x="6718575" y="2318625"/>
            <a:chExt cx="256950" cy="407375"/>
          </a:xfrm>
        </p:grpSpPr>
        <p:sp>
          <p:nvSpPr>
            <p:cNvPr id="37893" name="Google Shape;821;p39">
              <a:extLst>
                <a:ext uri="{FF2B5EF4-FFF2-40B4-BE49-F238E27FC236}">
                  <a16:creationId xmlns:a16="http://schemas.microsoft.com/office/drawing/2014/main" id="{16CDD974-90C9-7F4A-A2F7-2B0F68FC6722}"/>
                </a:ext>
              </a:extLst>
            </p:cNvPr>
            <p:cNvSpPr>
              <a:spLocks/>
            </p:cNvSpPr>
            <p:nvPr/>
          </p:nvSpPr>
          <p:spPr bwMode="auto">
            <a:xfrm>
              <a:off x="6795900" y="2673600"/>
              <a:ext cx="102300" cy="22550"/>
            </a:xfrm>
            <a:custGeom>
              <a:avLst/>
              <a:gdLst>
                <a:gd name="T0" fmla="*/ 2147483646 w 4092"/>
                <a:gd name="T1" fmla="*/ 2147483646 h 902"/>
                <a:gd name="T2" fmla="*/ 2147483646 w 4092"/>
                <a:gd name="T3" fmla="*/ 2147483646 h 902"/>
                <a:gd name="T4" fmla="*/ 0 w 4092"/>
                <a:gd name="T5" fmla="*/ 2147483646 h 902"/>
                <a:gd name="T6" fmla="*/ 0 w 4092"/>
                <a:gd name="T7" fmla="*/ 2147483646 h 902"/>
                <a:gd name="T8" fmla="*/ 2147483646 w 4092"/>
                <a:gd name="T9" fmla="*/ 2147483646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2"/>
                  </a:moveTo>
                  <a:lnTo>
                    <a:pt x="4092" y="1"/>
                  </a:lnTo>
                  <a:lnTo>
                    <a:pt x="0" y="1"/>
                  </a:lnTo>
                  <a:lnTo>
                    <a:pt x="0" y="902"/>
                  </a:lnTo>
                  <a:lnTo>
                    <a:pt x="4092" y="902"/>
                  </a:lnTo>
                  <a:close/>
                </a:path>
              </a:pathLst>
            </a:custGeom>
            <a:noFill/>
            <a:ln w="19050" cap="rnd" cmpd="sng">
              <a:solidFill>
                <a:srgbClr val="00206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GB"/>
            </a:p>
          </p:txBody>
        </p:sp>
        <p:sp>
          <p:nvSpPr>
            <p:cNvPr id="37894" name="Google Shape;822;p39">
              <a:extLst>
                <a:ext uri="{FF2B5EF4-FFF2-40B4-BE49-F238E27FC236}">
                  <a16:creationId xmlns:a16="http://schemas.microsoft.com/office/drawing/2014/main" id="{885D07A9-2FDA-8D4A-BF66-F98D0E8030D0}"/>
                </a:ext>
              </a:extLst>
            </p:cNvPr>
            <p:cNvSpPr>
              <a:spLocks/>
            </p:cNvSpPr>
            <p:nvPr/>
          </p:nvSpPr>
          <p:spPr bwMode="auto">
            <a:xfrm>
              <a:off x="6795900" y="2650475"/>
              <a:ext cx="102300" cy="22550"/>
            </a:xfrm>
            <a:custGeom>
              <a:avLst/>
              <a:gdLst>
                <a:gd name="T0" fmla="*/ 2147483646 w 4092"/>
                <a:gd name="T1" fmla="*/ 2147483646 h 902"/>
                <a:gd name="T2" fmla="*/ 2147483646 w 4092"/>
                <a:gd name="T3" fmla="*/ 0 h 902"/>
                <a:gd name="T4" fmla="*/ 0 w 4092"/>
                <a:gd name="T5" fmla="*/ 0 h 902"/>
                <a:gd name="T6" fmla="*/ 0 w 4092"/>
                <a:gd name="T7" fmla="*/ 2147483646 h 902"/>
                <a:gd name="T8" fmla="*/ 2147483646 w 4092"/>
                <a:gd name="T9" fmla="*/ 2147483646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2" h="902" fill="none" extrusionOk="0">
                  <a:moveTo>
                    <a:pt x="4092" y="901"/>
                  </a:moveTo>
                  <a:lnTo>
                    <a:pt x="4092" y="0"/>
                  </a:lnTo>
                  <a:lnTo>
                    <a:pt x="0" y="0"/>
                  </a:lnTo>
                  <a:lnTo>
                    <a:pt x="0" y="901"/>
                  </a:lnTo>
                  <a:lnTo>
                    <a:pt x="4092" y="901"/>
                  </a:lnTo>
                  <a:close/>
                </a:path>
              </a:pathLst>
            </a:custGeom>
            <a:noFill/>
            <a:ln w="19050" cap="rnd" cmpd="sng">
              <a:solidFill>
                <a:srgbClr val="00206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GB"/>
            </a:p>
          </p:txBody>
        </p:sp>
        <p:sp>
          <p:nvSpPr>
            <p:cNvPr id="37895" name="Google Shape;823;p39">
              <a:extLst>
                <a:ext uri="{FF2B5EF4-FFF2-40B4-BE49-F238E27FC236}">
                  <a16:creationId xmlns:a16="http://schemas.microsoft.com/office/drawing/2014/main" id="{35E07EE5-0E95-FE43-9BBF-8A8D40750AD8}"/>
                </a:ext>
              </a:extLst>
            </p:cNvPr>
            <p:cNvSpPr>
              <a:spLocks/>
            </p:cNvSpPr>
            <p:nvPr/>
          </p:nvSpPr>
          <p:spPr bwMode="auto">
            <a:xfrm>
              <a:off x="6795900" y="2696125"/>
              <a:ext cx="102300" cy="29875"/>
            </a:xfrm>
            <a:custGeom>
              <a:avLst/>
              <a:gdLst>
                <a:gd name="T0" fmla="*/ 0 w 4092"/>
                <a:gd name="T1" fmla="*/ 2147483646 h 1195"/>
                <a:gd name="T2" fmla="*/ 0 w 4092"/>
                <a:gd name="T3" fmla="*/ 2147483646 h 1195"/>
                <a:gd name="T4" fmla="*/ 0 w 4092"/>
                <a:gd name="T5" fmla="*/ 2147483646 h 1195"/>
                <a:gd name="T6" fmla="*/ 2147483646 w 4092"/>
                <a:gd name="T7" fmla="*/ 2147483646 h 1195"/>
                <a:gd name="T8" fmla="*/ 2147483646 w 4092"/>
                <a:gd name="T9" fmla="*/ 2147483646 h 1195"/>
                <a:gd name="T10" fmla="*/ 2147483646 w 4092"/>
                <a:gd name="T11" fmla="*/ 2147483646 h 1195"/>
                <a:gd name="T12" fmla="*/ 2147483646 w 4092"/>
                <a:gd name="T13" fmla="*/ 2147483646 h 1195"/>
                <a:gd name="T14" fmla="*/ 2147483646 w 4092"/>
                <a:gd name="T15" fmla="*/ 2147483646 h 1195"/>
                <a:gd name="T16" fmla="*/ 2147483646 w 4092"/>
                <a:gd name="T17" fmla="*/ 2147483646 h 1195"/>
                <a:gd name="T18" fmla="*/ 2147483646 w 4092"/>
                <a:gd name="T19" fmla="*/ 2147483646 h 1195"/>
                <a:gd name="T20" fmla="*/ 2147483646 w 4092"/>
                <a:gd name="T21" fmla="*/ 2147483646 h 1195"/>
                <a:gd name="T22" fmla="*/ 2147483646 w 4092"/>
                <a:gd name="T23" fmla="*/ 2147483646 h 1195"/>
                <a:gd name="T24" fmla="*/ 2147483646 w 4092"/>
                <a:gd name="T25" fmla="*/ 2147483646 h 1195"/>
                <a:gd name="T26" fmla="*/ 2147483646 w 4092"/>
                <a:gd name="T27" fmla="*/ 2147483646 h 1195"/>
                <a:gd name="T28" fmla="*/ 2147483646 w 4092"/>
                <a:gd name="T29" fmla="*/ 2147483646 h 1195"/>
                <a:gd name="T30" fmla="*/ 2147483646 w 4092"/>
                <a:gd name="T31" fmla="*/ 2147483646 h 1195"/>
                <a:gd name="T32" fmla="*/ 2147483646 w 4092"/>
                <a:gd name="T33" fmla="*/ 2147483646 h 1195"/>
                <a:gd name="T34" fmla="*/ 2147483646 w 4092"/>
                <a:gd name="T35" fmla="*/ 2147483646 h 1195"/>
                <a:gd name="T36" fmla="*/ 2147483646 w 4092"/>
                <a:gd name="T37" fmla="*/ 2147483646 h 1195"/>
                <a:gd name="T38" fmla="*/ 0 w 4092"/>
                <a:gd name="T39" fmla="*/ 2147483646 h 11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92" h="1195" fill="none" extrusionOk="0">
                  <a:moveTo>
                    <a:pt x="0" y="1"/>
                  </a:moveTo>
                  <a:lnTo>
                    <a:pt x="0" y="171"/>
                  </a:lnTo>
                  <a:lnTo>
                    <a:pt x="24" y="318"/>
                  </a:lnTo>
                  <a:lnTo>
                    <a:pt x="98" y="464"/>
                  </a:lnTo>
                  <a:lnTo>
                    <a:pt x="195" y="585"/>
                  </a:lnTo>
                  <a:lnTo>
                    <a:pt x="341" y="659"/>
                  </a:lnTo>
                  <a:lnTo>
                    <a:pt x="1875" y="1170"/>
                  </a:lnTo>
                  <a:lnTo>
                    <a:pt x="2046" y="1194"/>
                  </a:lnTo>
                  <a:lnTo>
                    <a:pt x="2216" y="1170"/>
                  </a:lnTo>
                  <a:lnTo>
                    <a:pt x="3751" y="659"/>
                  </a:lnTo>
                  <a:lnTo>
                    <a:pt x="3897" y="585"/>
                  </a:lnTo>
                  <a:lnTo>
                    <a:pt x="3994" y="464"/>
                  </a:lnTo>
                  <a:lnTo>
                    <a:pt x="4067" y="318"/>
                  </a:lnTo>
                  <a:lnTo>
                    <a:pt x="4092" y="171"/>
                  </a:lnTo>
                  <a:lnTo>
                    <a:pt x="4092" y="1"/>
                  </a:lnTo>
                  <a:lnTo>
                    <a:pt x="0" y="1"/>
                  </a:lnTo>
                  <a:close/>
                </a:path>
              </a:pathLst>
            </a:custGeom>
            <a:noFill/>
            <a:ln w="19050" cap="rnd" cmpd="sng">
              <a:solidFill>
                <a:srgbClr val="00206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GB"/>
            </a:p>
          </p:txBody>
        </p:sp>
        <p:sp>
          <p:nvSpPr>
            <p:cNvPr id="37896" name="Google Shape;824;p39">
              <a:extLst>
                <a:ext uri="{FF2B5EF4-FFF2-40B4-BE49-F238E27FC236}">
                  <a16:creationId xmlns:a16="http://schemas.microsoft.com/office/drawing/2014/main" id="{F2113658-1032-864E-8D5E-C6D53084BD07}"/>
                </a:ext>
              </a:extLst>
            </p:cNvPr>
            <p:cNvSpPr>
              <a:spLocks/>
            </p:cNvSpPr>
            <p:nvPr/>
          </p:nvSpPr>
          <p:spPr bwMode="auto">
            <a:xfrm>
              <a:off x="6784925" y="2459275"/>
              <a:ext cx="35350" cy="166875"/>
            </a:xfrm>
            <a:custGeom>
              <a:avLst/>
              <a:gdLst>
                <a:gd name="T0" fmla="*/ 2147483646 w 1414"/>
                <a:gd name="T1" fmla="*/ 2147483646 h 6675"/>
                <a:gd name="T2" fmla="*/ 2147483646 w 1414"/>
                <a:gd name="T3" fmla="*/ 2147483646 h 6675"/>
                <a:gd name="T4" fmla="*/ 2147483646 w 1414"/>
                <a:gd name="T5" fmla="*/ 2147483646 h 6675"/>
                <a:gd name="T6" fmla="*/ 2147483646 w 1414"/>
                <a:gd name="T7" fmla="*/ 2147483646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6674"/>
                  </a:moveTo>
                  <a:lnTo>
                    <a:pt x="1413" y="6674"/>
                  </a:lnTo>
                  <a:lnTo>
                    <a:pt x="585" y="2850"/>
                  </a:lnTo>
                  <a:lnTo>
                    <a:pt x="1" y="1"/>
                  </a:lnTo>
                </a:path>
              </a:pathLst>
            </a:custGeom>
            <a:noFill/>
            <a:ln w="19050" cap="rnd" cmpd="sng">
              <a:solidFill>
                <a:srgbClr val="00206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GB"/>
            </a:p>
          </p:txBody>
        </p:sp>
        <p:sp>
          <p:nvSpPr>
            <p:cNvPr id="37897" name="Google Shape;825;p39">
              <a:extLst>
                <a:ext uri="{FF2B5EF4-FFF2-40B4-BE49-F238E27FC236}">
                  <a16:creationId xmlns:a16="http://schemas.microsoft.com/office/drawing/2014/main" id="{AC7D970C-A32B-E044-81E2-B27D11709641}"/>
                </a:ext>
              </a:extLst>
            </p:cNvPr>
            <p:cNvSpPr>
              <a:spLocks/>
            </p:cNvSpPr>
            <p:nvPr/>
          </p:nvSpPr>
          <p:spPr bwMode="auto">
            <a:xfrm>
              <a:off x="6718575" y="2318625"/>
              <a:ext cx="256950" cy="307525"/>
            </a:xfrm>
            <a:custGeom>
              <a:avLst/>
              <a:gdLst>
                <a:gd name="T0" fmla="*/ 2147483646 w 10278"/>
                <a:gd name="T1" fmla="*/ 2147483646 h 12301"/>
                <a:gd name="T2" fmla="*/ 2147483646 w 10278"/>
                <a:gd name="T3" fmla="*/ 2147483646 h 12301"/>
                <a:gd name="T4" fmla="*/ 2147483646 w 10278"/>
                <a:gd name="T5" fmla="*/ 2147483646 h 12301"/>
                <a:gd name="T6" fmla="*/ 2147483646 w 10278"/>
                <a:gd name="T7" fmla="*/ 2147483646 h 12301"/>
                <a:gd name="T8" fmla="*/ 2147483646 w 10278"/>
                <a:gd name="T9" fmla="*/ 2147483646 h 12301"/>
                <a:gd name="T10" fmla="*/ 2147483646 w 10278"/>
                <a:gd name="T11" fmla="*/ 2147483646 h 12301"/>
                <a:gd name="T12" fmla="*/ 2147483646 w 10278"/>
                <a:gd name="T13" fmla="*/ 2147483646 h 12301"/>
                <a:gd name="T14" fmla="*/ 2147483646 w 10278"/>
                <a:gd name="T15" fmla="*/ 2147483646 h 12301"/>
                <a:gd name="T16" fmla="*/ 2147483646 w 10278"/>
                <a:gd name="T17" fmla="*/ 2147483646 h 12301"/>
                <a:gd name="T18" fmla="*/ 2147483646 w 10278"/>
                <a:gd name="T19" fmla="*/ 2147483646 h 12301"/>
                <a:gd name="T20" fmla="*/ 2147483646 w 10278"/>
                <a:gd name="T21" fmla="*/ 2147483646 h 12301"/>
                <a:gd name="T22" fmla="*/ 2147483646 w 10278"/>
                <a:gd name="T23" fmla="*/ 2147483646 h 12301"/>
                <a:gd name="T24" fmla="*/ 2147483646 w 10278"/>
                <a:gd name="T25" fmla="*/ 2147483646 h 12301"/>
                <a:gd name="T26" fmla="*/ 2147483646 w 10278"/>
                <a:gd name="T27" fmla="*/ 2147483646 h 12301"/>
                <a:gd name="T28" fmla="*/ 2147483646 w 10278"/>
                <a:gd name="T29" fmla="*/ 2147483646 h 12301"/>
                <a:gd name="T30" fmla="*/ 2147483646 w 10278"/>
                <a:gd name="T31" fmla="*/ 2147483646 h 12301"/>
                <a:gd name="T32" fmla="*/ 2147483646 w 10278"/>
                <a:gd name="T33" fmla="*/ 2147483646 h 12301"/>
                <a:gd name="T34" fmla="*/ 2147483646 w 10278"/>
                <a:gd name="T35" fmla="*/ 2147483646 h 12301"/>
                <a:gd name="T36" fmla="*/ 2147483646 w 10278"/>
                <a:gd name="T37" fmla="*/ 2147483646 h 12301"/>
                <a:gd name="T38" fmla="*/ 2147483646 w 10278"/>
                <a:gd name="T39" fmla="*/ 2147483646 h 12301"/>
                <a:gd name="T40" fmla="*/ 2147483646 w 10278"/>
                <a:gd name="T41" fmla="*/ 2147483646 h 12301"/>
                <a:gd name="T42" fmla="*/ 2147483646 w 10278"/>
                <a:gd name="T43" fmla="*/ 2147483646 h 12301"/>
                <a:gd name="T44" fmla="*/ 2147483646 w 10278"/>
                <a:gd name="T45" fmla="*/ 2147483646 h 12301"/>
                <a:gd name="T46" fmla="*/ 2147483646 w 10278"/>
                <a:gd name="T47" fmla="*/ 2147483646 h 12301"/>
                <a:gd name="T48" fmla="*/ 2147483646 w 10278"/>
                <a:gd name="T49" fmla="*/ 2147483646 h 12301"/>
                <a:gd name="T50" fmla="*/ 0 w 10278"/>
                <a:gd name="T51" fmla="*/ 2147483646 h 12301"/>
                <a:gd name="T52" fmla="*/ 2147483646 w 10278"/>
                <a:gd name="T53" fmla="*/ 2147483646 h 12301"/>
                <a:gd name="T54" fmla="*/ 2147483646 w 10278"/>
                <a:gd name="T55" fmla="*/ 2147483646 h 12301"/>
                <a:gd name="T56" fmla="*/ 2147483646 w 10278"/>
                <a:gd name="T57" fmla="*/ 2147483646 h 12301"/>
                <a:gd name="T58" fmla="*/ 2147483646 w 10278"/>
                <a:gd name="T59" fmla="*/ 2147483646 h 12301"/>
                <a:gd name="T60" fmla="*/ 2147483646 w 10278"/>
                <a:gd name="T61" fmla="*/ 2147483646 h 12301"/>
                <a:gd name="T62" fmla="*/ 2147483646 w 10278"/>
                <a:gd name="T63" fmla="*/ 2147483646 h 12301"/>
                <a:gd name="T64" fmla="*/ 2147483646 w 10278"/>
                <a:gd name="T65" fmla="*/ 2147483646 h 12301"/>
                <a:gd name="T66" fmla="*/ 2147483646 w 10278"/>
                <a:gd name="T67" fmla="*/ 2147483646 h 12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9050" cap="rnd" cmpd="sng">
              <a:solidFill>
                <a:srgbClr val="00206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GB"/>
            </a:p>
          </p:txBody>
        </p:sp>
        <p:sp>
          <p:nvSpPr>
            <p:cNvPr id="37898" name="Google Shape;826;p39">
              <a:extLst>
                <a:ext uri="{FF2B5EF4-FFF2-40B4-BE49-F238E27FC236}">
                  <a16:creationId xmlns:a16="http://schemas.microsoft.com/office/drawing/2014/main" id="{CADEFEB7-3F18-E849-80F7-91B937B8B840}"/>
                </a:ext>
              </a:extLst>
            </p:cNvPr>
            <p:cNvSpPr>
              <a:spLocks/>
            </p:cNvSpPr>
            <p:nvPr/>
          </p:nvSpPr>
          <p:spPr bwMode="auto">
            <a:xfrm>
              <a:off x="6873825" y="2459275"/>
              <a:ext cx="35350" cy="166875"/>
            </a:xfrm>
            <a:custGeom>
              <a:avLst/>
              <a:gdLst>
                <a:gd name="T0" fmla="*/ 2147483646 w 1414"/>
                <a:gd name="T1" fmla="*/ 2147483646 h 6675"/>
                <a:gd name="T2" fmla="*/ 2147483646 w 1414"/>
                <a:gd name="T3" fmla="*/ 2147483646 h 6675"/>
                <a:gd name="T4" fmla="*/ 2147483646 w 1414"/>
                <a:gd name="T5" fmla="*/ 2147483646 h 6675"/>
                <a:gd name="T6" fmla="*/ 2147483646 w 1414"/>
                <a:gd name="T7" fmla="*/ 2147483646 h 66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4" h="6675" fill="none" extrusionOk="0">
                  <a:moveTo>
                    <a:pt x="1413" y="1"/>
                  </a:moveTo>
                  <a:lnTo>
                    <a:pt x="1413" y="1"/>
                  </a:lnTo>
                  <a:lnTo>
                    <a:pt x="829" y="2850"/>
                  </a:lnTo>
                  <a:lnTo>
                    <a:pt x="1" y="6674"/>
                  </a:lnTo>
                </a:path>
              </a:pathLst>
            </a:custGeom>
            <a:noFill/>
            <a:ln w="19050" cap="rnd" cmpd="sng">
              <a:solidFill>
                <a:srgbClr val="00206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GB"/>
            </a:p>
          </p:txBody>
        </p:sp>
        <p:sp>
          <p:nvSpPr>
            <p:cNvPr id="37899" name="Google Shape;827;p39">
              <a:extLst>
                <a:ext uri="{FF2B5EF4-FFF2-40B4-BE49-F238E27FC236}">
                  <a16:creationId xmlns:a16="http://schemas.microsoft.com/office/drawing/2014/main" id="{894D677C-DF03-2543-B097-188BF2A16A89}"/>
                </a:ext>
              </a:extLst>
            </p:cNvPr>
            <p:cNvSpPr>
              <a:spLocks/>
            </p:cNvSpPr>
            <p:nvPr/>
          </p:nvSpPr>
          <p:spPr bwMode="auto">
            <a:xfrm>
              <a:off x="6801975" y="2453200"/>
              <a:ext cx="90150" cy="19500"/>
            </a:xfrm>
            <a:custGeom>
              <a:avLst/>
              <a:gdLst>
                <a:gd name="T0" fmla="*/ 2147483646 w 3606"/>
                <a:gd name="T1" fmla="*/ 2147483646 h 780"/>
                <a:gd name="T2" fmla="*/ 2147483646 w 3606"/>
                <a:gd name="T3" fmla="*/ 2147483646 h 780"/>
                <a:gd name="T4" fmla="*/ 2147483646 w 3606"/>
                <a:gd name="T5" fmla="*/ 2147483646 h 780"/>
                <a:gd name="T6" fmla="*/ 2147483646 w 3606"/>
                <a:gd name="T7" fmla="*/ 2147483646 h 780"/>
                <a:gd name="T8" fmla="*/ 2147483646 w 3606"/>
                <a:gd name="T9" fmla="*/ 2147483646 h 780"/>
                <a:gd name="T10" fmla="*/ 2147483646 w 3606"/>
                <a:gd name="T11" fmla="*/ 0 h 780"/>
                <a:gd name="T12" fmla="*/ 2147483646 w 3606"/>
                <a:gd name="T13" fmla="*/ 2147483646 h 780"/>
                <a:gd name="T14" fmla="*/ 2147483646 w 3606"/>
                <a:gd name="T15" fmla="*/ 2147483646 h 780"/>
                <a:gd name="T16" fmla="*/ 2147483646 w 3606"/>
                <a:gd name="T17" fmla="*/ 2147483646 h 780"/>
                <a:gd name="T18" fmla="*/ 2147483646 w 3606"/>
                <a:gd name="T19" fmla="*/ 2147483646 h 7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06" h="780" fill="none" extrusionOk="0">
                  <a:moveTo>
                    <a:pt x="1" y="73"/>
                  </a:moveTo>
                  <a:lnTo>
                    <a:pt x="829" y="780"/>
                  </a:lnTo>
                  <a:lnTo>
                    <a:pt x="1657" y="73"/>
                  </a:lnTo>
                  <a:lnTo>
                    <a:pt x="1730" y="25"/>
                  </a:lnTo>
                  <a:lnTo>
                    <a:pt x="1803" y="0"/>
                  </a:lnTo>
                  <a:lnTo>
                    <a:pt x="1876" y="25"/>
                  </a:lnTo>
                  <a:lnTo>
                    <a:pt x="1949" y="73"/>
                  </a:lnTo>
                  <a:lnTo>
                    <a:pt x="2777" y="780"/>
                  </a:lnTo>
                  <a:lnTo>
                    <a:pt x="3605" y="73"/>
                  </a:lnTo>
                </a:path>
              </a:pathLst>
            </a:custGeom>
            <a:noFill/>
            <a:ln w="19050" cap="rnd" cmpd="sng">
              <a:solidFill>
                <a:srgbClr val="00206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GB"/>
            </a:p>
          </p:txBody>
        </p:sp>
        <p:sp>
          <p:nvSpPr>
            <p:cNvPr id="37900" name="Google Shape;828;p39">
              <a:extLst>
                <a:ext uri="{FF2B5EF4-FFF2-40B4-BE49-F238E27FC236}">
                  <a16:creationId xmlns:a16="http://schemas.microsoft.com/office/drawing/2014/main" id="{DE6163CC-016F-EE4B-9EFC-9B00AA143CD5}"/>
                </a:ext>
              </a:extLst>
            </p:cNvPr>
            <p:cNvSpPr>
              <a:spLocks/>
            </p:cNvSpPr>
            <p:nvPr/>
          </p:nvSpPr>
          <p:spPr bwMode="auto">
            <a:xfrm>
              <a:off x="6795900" y="2628550"/>
              <a:ext cx="102300" cy="25"/>
            </a:xfrm>
            <a:custGeom>
              <a:avLst/>
              <a:gdLst>
                <a:gd name="T0" fmla="*/ 0 w 4092"/>
                <a:gd name="T1" fmla="*/ 2147483646 h 1"/>
                <a:gd name="T2" fmla="*/ 2147483646 w 4092"/>
                <a:gd name="T3" fmla="*/ 2147483646 h 1"/>
                <a:gd name="T4" fmla="*/ 0 60000 65536"/>
                <a:gd name="T5" fmla="*/ 0 60000 65536"/>
              </a:gdLst>
              <a:ahLst/>
              <a:cxnLst>
                <a:cxn ang="T4">
                  <a:pos x="T0" y="T1"/>
                </a:cxn>
                <a:cxn ang="T5">
                  <a:pos x="T2" y="T3"/>
                </a:cxn>
              </a:cxnLst>
              <a:rect l="0" t="0" r="r" b="b"/>
              <a:pathLst>
                <a:path w="4092" h="1" fill="none" extrusionOk="0">
                  <a:moveTo>
                    <a:pt x="0" y="1"/>
                  </a:moveTo>
                  <a:lnTo>
                    <a:pt x="4092" y="1"/>
                  </a:lnTo>
                </a:path>
              </a:pathLst>
            </a:custGeom>
            <a:noFill/>
            <a:ln w="19050" cap="rnd" cmpd="sng">
              <a:solidFill>
                <a:srgbClr val="00206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en-GB"/>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Google Shape;256;p23">
            <a:extLst>
              <a:ext uri="{FF2B5EF4-FFF2-40B4-BE49-F238E27FC236}">
                <a16:creationId xmlns:a16="http://schemas.microsoft.com/office/drawing/2014/main" id="{36067F89-0D24-594C-913B-B57096BF7750}"/>
              </a:ext>
            </a:extLst>
          </p:cNvPr>
          <p:cNvSpPr>
            <a:spLocks noGrp="1"/>
          </p:cNvSpPr>
          <p:nvPr>
            <p:ph type="title"/>
          </p:nvPr>
        </p:nvSpPr>
        <p:spPr>
          <a:xfrm>
            <a:off x="498475" y="889000"/>
            <a:ext cx="4505325" cy="684213"/>
          </a:xfrm>
        </p:spPr>
        <p:txBody>
          <a:bodyPr/>
          <a:lstStyle/>
          <a:p>
            <a:pPr>
              <a:spcBef>
                <a:spcPct val="0"/>
              </a:spcBef>
              <a:spcAft>
                <a:spcPct val="0"/>
              </a:spcAft>
            </a:pPr>
            <a:r>
              <a:rPr lang="en-US" altLang="en-US">
                <a:solidFill>
                  <a:srgbClr val="33557A"/>
                </a:solidFill>
              </a:rPr>
              <a:t>Annual Conference</a:t>
            </a:r>
          </a:p>
        </p:txBody>
      </p:sp>
      <p:sp>
        <p:nvSpPr>
          <p:cNvPr id="39938" name="Google Shape;257;p23">
            <a:extLst>
              <a:ext uri="{FF2B5EF4-FFF2-40B4-BE49-F238E27FC236}">
                <a16:creationId xmlns:a16="http://schemas.microsoft.com/office/drawing/2014/main" id="{6119B7E1-378F-D04C-B27C-203271705002}"/>
              </a:ext>
            </a:extLst>
          </p:cNvPr>
          <p:cNvSpPr>
            <a:spLocks noGrp="1"/>
          </p:cNvSpPr>
          <p:nvPr>
            <p:ph type="body" idx="1"/>
          </p:nvPr>
        </p:nvSpPr>
        <p:spPr>
          <a:xfrm>
            <a:off x="755650" y="1563688"/>
            <a:ext cx="4337050" cy="2619375"/>
          </a:xfrm>
        </p:spPr>
        <p:txBody>
          <a:bodyPr/>
          <a:lstStyle/>
          <a:p>
            <a:pPr>
              <a:spcAft>
                <a:spcPct val="0"/>
              </a:spcAft>
            </a:pPr>
            <a:r>
              <a:rPr lang="en-US" altLang="en-US">
                <a:solidFill>
                  <a:srgbClr val="33557A"/>
                </a:solidFill>
              </a:rPr>
              <a:t>Networking and learning with </a:t>
            </a:r>
            <a:r>
              <a:rPr lang="en-US" altLang="en-US" b="1">
                <a:solidFill>
                  <a:srgbClr val="33557A"/>
                </a:solidFill>
              </a:rPr>
              <a:t>400+ </a:t>
            </a:r>
            <a:r>
              <a:rPr lang="en-US" altLang="en-US">
                <a:solidFill>
                  <a:srgbClr val="33557A"/>
                </a:solidFill>
              </a:rPr>
              <a:t>research library professionals.</a:t>
            </a:r>
          </a:p>
          <a:p>
            <a:pPr>
              <a:spcBef>
                <a:spcPts val="400"/>
              </a:spcBef>
              <a:spcAft>
                <a:spcPct val="0"/>
              </a:spcAft>
              <a:buClr>
                <a:srgbClr val="659AD2"/>
              </a:buClr>
            </a:pPr>
            <a:r>
              <a:rPr lang="en-US" altLang="en-US">
                <a:solidFill>
                  <a:srgbClr val="33557A"/>
                </a:solidFill>
              </a:rPr>
              <a:t>Keynote Speakers. Workshops. </a:t>
            </a:r>
            <a:br>
              <a:rPr lang="en-US" altLang="en-US">
                <a:solidFill>
                  <a:srgbClr val="33557A"/>
                </a:solidFill>
              </a:rPr>
            </a:br>
            <a:r>
              <a:rPr lang="en-US" altLang="en-US">
                <a:solidFill>
                  <a:srgbClr val="33557A"/>
                </a:solidFill>
              </a:rPr>
              <a:t>Social Events.</a:t>
            </a:r>
            <a:br>
              <a:rPr lang="en-US" altLang="en-US">
                <a:solidFill>
                  <a:srgbClr val="33557A"/>
                </a:solidFill>
              </a:rPr>
            </a:br>
            <a:endParaRPr lang="en-US" altLang="en-US">
              <a:solidFill>
                <a:srgbClr val="33557A"/>
              </a:solidFill>
            </a:endParaRPr>
          </a:p>
          <a:p>
            <a:pPr>
              <a:spcAft>
                <a:spcPct val="0"/>
              </a:spcAft>
              <a:buClr>
                <a:srgbClr val="33557A"/>
              </a:buClr>
            </a:pPr>
            <a:r>
              <a:rPr lang="en-US" altLang="en-US" sz="1400" b="1">
                <a:solidFill>
                  <a:srgbClr val="33557A"/>
                </a:solidFill>
              </a:rPr>
              <a:t>2019	</a:t>
            </a:r>
            <a:r>
              <a:rPr lang="en-US" altLang="en-US" sz="1400">
                <a:solidFill>
                  <a:srgbClr val="33557A"/>
                </a:solidFill>
              </a:rPr>
              <a:t>Dublin, Ireland (26-28 June)</a:t>
            </a:r>
          </a:p>
          <a:p>
            <a:pPr>
              <a:spcAft>
                <a:spcPct val="0"/>
              </a:spcAft>
              <a:buClr>
                <a:srgbClr val="33557A"/>
              </a:buClr>
            </a:pPr>
            <a:r>
              <a:rPr lang="en-US" altLang="en-US" sz="1400" b="1">
                <a:solidFill>
                  <a:srgbClr val="33557A"/>
                </a:solidFill>
              </a:rPr>
              <a:t>2020	</a:t>
            </a:r>
            <a:r>
              <a:rPr lang="en-US" altLang="en-US" sz="1400">
                <a:solidFill>
                  <a:srgbClr val="33557A"/>
                </a:solidFill>
              </a:rPr>
              <a:t>Online due to Covid-19 (22-26 June)</a:t>
            </a:r>
          </a:p>
          <a:p>
            <a:pPr>
              <a:spcAft>
                <a:spcPct val="0"/>
              </a:spcAft>
              <a:buClr>
                <a:srgbClr val="33557A"/>
              </a:buClr>
            </a:pPr>
            <a:r>
              <a:rPr lang="en-US" altLang="en-US" sz="1400" b="1">
                <a:solidFill>
                  <a:srgbClr val="33557A"/>
                </a:solidFill>
              </a:rPr>
              <a:t>2021	</a:t>
            </a:r>
            <a:r>
              <a:rPr lang="en-US" altLang="en-US" sz="1400">
                <a:solidFill>
                  <a:srgbClr val="33557A"/>
                </a:solidFill>
              </a:rPr>
              <a:t>Online due to Covid-19 &amp; Hosted by 	Belgrade University Library (23-25 June)</a:t>
            </a:r>
          </a:p>
          <a:p>
            <a:pPr>
              <a:spcAft>
                <a:spcPct val="0"/>
              </a:spcAft>
              <a:buClr>
                <a:srgbClr val="33557A"/>
              </a:buClr>
            </a:pPr>
            <a:endParaRPr lang="en-US" altLang="en-US">
              <a:solidFill>
                <a:srgbClr val="33557A"/>
              </a:solidFill>
            </a:endParaRPr>
          </a:p>
          <a:p>
            <a:pPr>
              <a:spcAft>
                <a:spcPct val="0"/>
              </a:spcAft>
              <a:buClr>
                <a:srgbClr val="33557A"/>
              </a:buClr>
            </a:pPr>
            <a:r>
              <a:rPr lang="nl-NL" altLang="en-US" sz="1400" i="1">
                <a:solidFill>
                  <a:srgbClr val="EEB111"/>
                </a:solidFill>
              </a:rPr>
              <a:t>www.liberconference.eu</a:t>
            </a:r>
            <a:endParaRPr lang="en-US" altLang="en-US" sz="1400" i="1">
              <a:solidFill>
                <a:srgbClr val="EEB111"/>
              </a:solidFill>
            </a:endParaRPr>
          </a:p>
        </p:txBody>
      </p:sp>
      <p:pic>
        <p:nvPicPr>
          <p:cNvPr id="87042" name="Picture 2">
            <a:extLst>
              <a:ext uri="{FF2B5EF4-FFF2-40B4-BE49-F238E27FC236}">
                <a16:creationId xmlns:a16="http://schemas.microsoft.com/office/drawing/2014/main" id="{F3F42391-6D31-CF45-8B9E-DF6CDB0E4D06}"/>
              </a:ext>
            </a:extLst>
          </p:cNvPr>
          <p:cNvPicPr>
            <a:picLocks noChangeAspect="1" noChangeArrowheads="1"/>
          </p:cNvPicPr>
          <p:nvPr/>
        </p:nvPicPr>
        <p:blipFill>
          <a:blip r:embed="rId3"/>
          <a:srcRect/>
          <a:stretch/>
        </p:blipFill>
        <p:spPr bwMode="auto">
          <a:xfrm>
            <a:off x="5544000" y="578396"/>
            <a:ext cx="3600000" cy="3600000"/>
          </a:xfrm>
          <a:prstGeom prst="ellipse">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Google Shape;256;p23">
            <a:extLst>
              <a:ext uri="{FF2B5EF4-FFF2-40B4-BE49-F238E27FC236}">
                <a16:creationId xmlns:a16="http://schemas.microsoft.com/office/drawing/2014/main" id="{4327E048-2C1C-E14A-AA4C-7277199E146A}"/>
              </a:ext>
            </a:extLst>
          </p:cNvPr>
          <p:cNvSpPr>
            <a:spLocks noGrp="1"/>
          </p:cNvSpPr>
          <p:nvPr>
            <p:ph type="title"/>
          </p:nvPr>
        </p:nvSpPr>
        <p:spPr>
          <a:xfrm>
            <a:off x="714375" y="881063"/>
            <a:ext cx="4865688" cy="682625"/>
          </a:xfrm>
        </p:spPr>
        <p:txBody>
          <a:bodyPr/>
          <a:lstStyle/>
          <a:p>
            <a:pPr>
              <a:spcBef>
                <a:spcPct val="0"/>
              </a:spcBef>
              <a:spcAft>
                <a:spcPct val="0"/>
              </a:spcAft>
            </a:pPr>
            <a:r>
              <a:rPr lang="en-US" altLang="en-US" sz="2800">
                <a:solidFill>
                  <a:srgbClr val="33557A"/>
                </a:solidFill>
              </a:rPr>
              <a:t>Leadership Programmes</a:t>
            </a:r>
          </a:p>
        </p:txBody>
      </p:sp>
      <p:sp>
        <p:nvSpPr>
          <p:cNvPr id="24579" name="Google Shape;257;p23">
            <a:extLst>
              <a:ext uri="{FF2B5EF4-FFF2-40B4-BE49-F238E27FC236}">
                <a16:creationId xmlns:a16="http://schemas.microsoft.com/office/drawing/2014/main" id="{21C7F29C-557F-D942-84C2-57142ACBFC3A}"/>
              </a:ext>
            </a:extLst>
          </p:cNvPr>
          <p:cNvSpPr>
            <a:spLocks noGrp="1"/>
          </p:cNvSpPr>
          <p:nvPr>
            <p:ph type="body" idx="1"/>
          </p:nvPr>
        </p:nvSpPr>
        <p:spPr>
          <a:xfrm>
            <a:off x="1027113" y="1708150"/>
            <a:ext cx="3976687" cy="2617788"/>
          </a:xfrm>
        </p:spPr>
        <p:txBody>
          <a:bodyPr/>
          <a:lstStyle/>
          <a:p>
            <a:pPr>
              <a:spcAft>
                <a:spcPct val="0"/>
              </a:spcAft>
              <a:defRPr/>
            </a:pPr>
            <a:r>
              <a:rPr lang="nl-NL" altLang="en-US" dirty="0" err="1">
                <a:solidFill>
                  <a:srgbClr val="33557A"/>
                </a:solidFill>
              </a:rPr>
              <a:t>Equipping</a:t>
            </a:r>
            <a:r>
              <a:rPr lang="nl-NL" altLang="en-US" dirty="0">
                <a:solidFill>
                  <a:srgbClr val="33557A"/>
                </a:solidFill>
              </a:rPr>
              <a:t> </a:t>
            </a:r>
            <a:r>
              <a:rPr lang="nl-NL" altLang="en-US" dirty="0" err="1">
                <a:solidFill>
                  <a:srgbClr val="33557A"/>
                </a:solidFill>
              </a:rPr>
              <a:t>librarians</a:t>
            </a:r>
            <a:r>
              <a:rPr lang="nl-NL" altLang="en-US" dirty="0">
                <a:solidFill>
                  <a:srgbClr val="33557A"/>
                </a:solidFill>
              </a:rPr>
              <a:t> </a:t>
            </a:r>
            <a:r>
              <a:rPr lang="nl-NL" altLang="en-US" dirty="0" err="1">
                <a:solidFill>
                  <a:srgbClr val="33557A"/>
                </a:solidFill>
              </a:rPr>
              <a:t>to</a:t>
            </a:r>
            <a:r>
              <a:rPr lang="nl-NL" altLang="en-US" dirty="0">
                <a:solidFill>
                  <a:srgbClr val="33557A"/>
                </a:solidFill>
              </a:rPr>
              <a:t> deal </a:t>
            </a:r>
            <a:r>
              <a:rPr lang="nl-NL" altLang="en-US" dirty="0" err="1">
                <a:solidFill>
                  <a:srgbClr val="33557A"/>
                </a:solidFill>
              </a:rPr>
              <a:t>with</a:t>
            </a:r>
            <a:r>
              <a:rPr lang="nl-NL" altLang="en-US" dirty="0">
                <a:solidFill>
                  <a:srgbClr val="33557A"/>
                </a:solidFill>
              </a:rPr>
              <a:t> new </a:t>
            </a:r>
            <a:r>
              <a:rPr lang="nl-NL" altLang="en-US" dirty="0" err="1">
                <a:solidFill>
                  <a:srgbClr val="33557A"/>
                </a:solidFill>
              </a:rPr>
              <a:t>challenges</a:t>
            </a:r>
            <a:r>
              <a:rPr lang="nl-NL" altLang="en-US" dirty="0">
                <a:solidFill>
                  <a:srgbClr val="33557A"/>
                </a:solidFill>
              </a:rPr>
              <a:t> </a:t>
            </a:r>
            <a:r>
              <a:rPr lang="nl-NL" altLang="en-US" dirty="0" err="1">
                <a:solidFill>
                  <a:srgbClr val="33557A"/>
                </a:solidFill>
              </a:rPr>
              <a:t>through</a:t>
            </a:r>
            <a:r>
              <a:rPr lang="nl-NL" altLang="en-US" dirty="0">
                <a:solidFill>
                  <a:srgbClr val="33557A"/>
                </a:solidFill>
              </a:rPr>
              <a:t> </a:t>
            </a:r>
            <a:r>
              <a:rPr lang="nl-NL" altLang="en-US" b="1" dirty="0">
                <a:solidFill>
                  <a:srgbClr val="33557A"/>
                </a:solidFill>
              </a:rPr>
              <a:t>strong</a:t>
            </a:r>
            <a:r>
              <a:rPr lang="nl-NL" altLang="en-US" dirty="0">
                <a:solidFill>
                  <a:srgbClr val="33557A"/>
                </a:solidFill>
              </a:rPr>
              <a:t> </a:t>
            </a:r>
            <a:r>
              <a:rPr lang="nl-NL" altLang="en-US" dirty="0" err="1">
                <a:solidFill>
                  <a:srgbClr val="33557A"/>
                </a:solidFill>
              </a:rPr>
              <a:t>and</a:t>
            </a:r>
            <a:r>
              <a:rPr lang="nl-NL" altLang="en-US" dirty="0">
                <a:solidFill>
                  <a:srgbClr val="33557A"/>
                </a:solidFill>
              </a:rPr>
              <a:t> </a:t>
            </a:r>
            <a:r>
              <a:rPr lang="nl-NL" altLang="en-US" b="1" dirty="0" err="1">
                <a:solidFill>
                  <a:srgbClr val="33557A"/>
                </a:solidFill>
              </a:rPr>
              <a:t>effective</a:t>
            </a:r>
            <a:r>
              <a:rPr lang="nl-NL" altLang="en-US" dirty="0">
                <a:solidFill>
                  <a:srgbClr val="33557A"/>
                </a:solidFill>
              </a:rPr>
              <a:t> </a:t>
            </a:r>
            <a:r>
              <a:rPr lang="nl-NL" altLang="en-US" dirty="0" err="1">
                <a:solidFill>
                  <a:srgbClr val="33557A"/>
                </a:solidFill>
              </a:rPr>
              <a:t>leadership</a:t>
            </a:r>
            <a:r>
              <a:rPr lang="nl-NL" altLang="en-US" dirty="0">
                <a:solidFill>
                  <a:srgbClr val="33557A"/>
                </a:solidFill>
              </a:rPr>
              <a:t>.</a:t>
            </a:r>
          </a:p>
          <a:p>
            <a:pPr>
              <a:spcAft>
                <a:spcPct val="0"/>
              </a:spcAft>
              <a:defRPr/>
            </a:pPr>
            <a:endParaRPr lang="nl-NL" altLang="en-US" dirty="0">
              <a:solidFill>
                <a:srgbClr val="33557A"/>
              </a:solidFill>
            </a:endParaRPr>
          </a:p>
          <a:p>
            <a:pPr>
              <a:spcAft>
                <a:spcPct val="0"/>
              </a:spcAft>
              <a:defRPr/>
            </a:pPr>
            <a:r>
              <a:rPr lang="nl-NL" altLang="en-US" b="1" dirty="0" err="1">
                <a:solidFill>
                  <a:srgbClr val="33557A"/>
                </a:solidFill>
              </a:rPr>
              <a:t>Two</a:t>
            </a:r>
            <a:r>
              <a:rPr lang="nl-NL" altLang="en-US" b="1" dirty="0">
                <a:solidFill>
                  <a:srgbClr val="33557A"/>
                </a:solidFill>
              </a:rPr>
              <a:t> </a:t>
            </a:r>
            <a:r>
              <a:rPr lang="nl-NL" altLang="en-US" b="1" dirty="0" err="1">
                <a:solidFill>
                  <a:srgbClr val="33557A"/>
                </a:solidFill>
              </a:rPr>
              <a:t>programmes</a:t>
            </a:r>
            <a:r>
              <a:rPr lang="nl-NL" altLang="en-US" b="1" dirty="0">
                <a:solidFill>
                  <a:srgbClr val="33557A"/>
                </a:solidFill>
              </a:rPr>
              <a:t> </a:t>
            </a:r>
            <a:r>
              <a:rPr lang="nl-NL" altLang="en-US" b="1" dirty="0" err="1">
                <a:solidFill>
                  <a:srgbClr val="33557A"/>
                </a:solidFill>
              </a:rPr>
              <a:t>for</a:t>
            </a:r>
            <a:r>
              <a:rPr lang="nl-NL" altLang="en-US" b="1" dirty="0">
                <a:solidFill>
                  <a:srgbClr val="33557A"/>
                </a:solidFill>
              </a:rPr>
              <a:t>: </a:t>
            </a:r>
          </a:p>
          <a:p>
            <a:pPr>
              <a:spcAft>
                <a:spcPct val="0"/>
              </a:spcAft>
              <a:defRPr/>
            </a:pPr>
            <a:endParaRPr lang="nl-NL" altLang="en-US" b="1" dirty="0">
              <a:solidFill>
                <a:srgbClr val="33557A"/>
              </a:solidFill>
            </a:endParaRPr>
          </a:p>
          <a:p>
            <a:pPr marL="412750" indent="-285750">
              <a:spcAft>
                <a:spcPct val="0"/>
              </a:spcAft>
              <a:buFont typeface="Arial" panose="020B0604020202020204" pitchFamily="34" charset="0"/>
              <a:buChar char="•"/>
              <a:defRPr/>
            </a:pPr>
            <a:r>
              <a:rPr lang="nl-NL" altLang="en-US" i="1" dirty="0" err="1">
                <a:solidFill>
                  <a:srgbClr val="FFC000"/>
                </a:solidFill>
                <a:hlinkClick r:id="rId3">
                  <a:extLst>
                    <a:ext uri="{A12FA001-AC4F-418D-AE19-62706E023703}">
                      <ahyp:hlinkClr xmlns:ahyp="http://schemas.microsoft.com/office/drawing/2018/hyperlinkcolor" val="tx"/>
                    </a:ext>
                  </a:extLst>
                </a:hlinkClick>
              </a:rPr>
              <a:t>Emerging</a:t>
            </a:r>
            <a:r>
              <a:rPr lang="nl-NL" altLang="en-US" i="1" dirty="0">
                <a:solidFill>
                  <a:srgbClr val="FFC000"/>
                </a:solidFill>
                <a:hlinkClick r:id="rId3">
                  <a:extLst>
                    <a:ext uri="{A12FA001-AC4F-418D-AE19-62706E023703}">
                      <ahyp:hlinkClr xmlns:ahyp="http://schemas.microsoft.com/office/drawing/2018/hyperlinkcolor" val="tx"/>
                    </a:ext>
                  </a:extLst>
                </a:hlinkClick>
              </a:rPr>
              <a:t> Leaders </a:t>
            </a:r>
            <a:endParaRPr lang="nl-NL" altLang="en-US" i="1" dirty="0">
              <a:solidFill>
                <a:srgbClr val="FFC000"/>
              </a:solidFill>
            </a:endParaRPr>
          </a:p>
          <a:p>
            <a:pPr marL="412750" indent="-285750">
              <a:spcAft>
                <a:spcPct val="0"/>
              </a:spcAft>
              <a:buFont typeface="Arial" panose="020B0604020202020204" pitchFamily="34" charset="0"/>
              <a:buChar char="•"/>
              <a:defRPr/>
            </a:pPr>
            <a:r>
              <a:rPr lang="nl-NL" altLang="en-US" i="1" dirty="0">
                <a:solidFill>
                  <a:srgbClr val="FFC000"/>
                </a:solidFill>
                <a:hlinkClick r:id="rId4">
                  <a:extLst>
                    <a:ext uri="{A12FA001-AC4F-418D-AE19-62706E023703}">
                      <ahyp:hlinkClr xmlns:ahyp="http://schemas.microsoft.com/office/drawing/2018/hyperlinkcolor" val="tx"/>
                    </a:ext>
                  </a:extLst>
                </a:hlinkClick>
              </a:rPr>
              <a:t>Library Directors</a:t>
            </a:r>
            <a:r>
              <a:rPr lang="nl-NL" altLang="en-US" i="1" dirty="0">
                <a:solidFill>
                  <a:srgbClr val="FFC000"/>
                </a:solidFill>
              </a:rPr>
              <a:t> (LIBER </a:t>
            </a:r>
            <a:r>
              <a:rPr lang="nl-NL" altLang="en-US" i="1" dirty="0" err="1">
                <a:solidFill>
                  <a:srgbClr val="FFC000"/>
                </a:solidFill>
                <a:hlinkClick r:id="rId5">
                  <a:extLst>
                    <a:ext uri="{A12FA001-AC4F-418D-AE19-62706E023703}">
                      <ahyp:hlinkClr xmlns:ahyp="http://schemas.microsoft.com/office/drawing/2018/hyperlinkcolor" val="tx"/>
                    </a:ext>
                  </a:extLst>
                </a:hlinkClick>
              </a:rPr>
              <a:t>Journées</a:t>
            </a:r>
            <a:r>
              <a:rPr lang="nl-NL" altLang="en-US" i="1" dirty="0">
                <a:solidFill>
                  <a:srgbClr val="FFC000"/>
                </a:solidFill>
              </a:rPr>
              <a:t>)</a:t>
            </a:r>
          </a:p>
          <a:p>
            <a:pPr>
              <a:spcAft>
                <a:spcPct val="0"/>
              </a:spcAft>
              <a:defRPr/>
            </a:pPr>
            <a:endParaRPr lang="nl-NL" altLang="en-US" dirty="0">
              <a:solidFill>
                <a:srgbClr val="33557A"/>
              </a:solidFill>
            </a:endParaRPr>
          </a:p>
        </p:txBody>
      </p:sp>
      <p:pic>
        <p:nvPicPr>
          <p:cNvPr id="83970" name="Picture 2" descr="\\FS-SRV-P100\Users$\fgr020\Downloads\Leadershipo2018.jpg">
            <a:extLst>
              <a:ext uri="{FF2B5EF4-FFF2-40B4-BE49-F238E27FC236}">
                <a16:creationId xmlns:a16="http://schemas.microsoft.com/office/drawing/2014/main" id="{FA8F24E1-8715-A64A-9095-3DF9157154E8}"/>
              </a:ext>
            </a:extLst>
          </p:cNvPr>
          <p:cNvPicPr>
            <a:picLocks noChangeAspect="1" noChangeArrowheads="1"/>
          </p:cNvPicPr>
          <p:nvPr/>
        </p:nvPicPr>
        <p:blipFill rotWithShape="1">
          <a:blip r:embed="rId6" cstate="print"/>
          <a:srcRect l="16626" r="16626"/>
          <a:stretch/>
        </p:blipFill>
        <p:spPr bwMode="auto">
          <a:xfrm>
            <a:off x="5544528" y="555526"/>
            <a:ext cx="3600000" cy="3600000"/>
          </a:xfrm>
          <a:prstGeom prst="ellipse">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Google Shape;256;p23">
            <a:extLst>
              <a:ext uri="{FF2B5EF4-FFF2-40B4-BE49-F238E27FC236}">
                <a16:creationId xmlns:a16="http://schemas.microsoft.com/office/drawing/2014/main" id="{E625815D-5F1A-EC4B-8D88-D482333C9143}"/>
              </a:ext>
            </a:extLst>
          </p:cNvPr>
          <p:cNvSpPr>
            <a:spLocks noGrp="1"/>
          </p:cNvSpPr>
          <p:nvPr>
            <p:ph type="title"/>
          </p:nvPr>
        </p:nvSpPr>
        <p:spPr>
          <a:xfrm>
            <a:off x="503238" y="881063"/>
            <a:ext cx="5221287" cy="682625"/>
          </a:xfrm>
        </p:spPr>
        <p:txBody>
          <a:bodyPr/>
          <a:lstStyle/>
          <a:p>
            <a:pPr>
              <a:spcBef>
                <a:spcPct val="0"/>
              </a:spcBef>
              <a:spcAft>
                <a:spcPct val="0"/>
              </a:spcAft>
            </a:pPr>
            <a:r>
              <a:rPr lang="en-US" altLang="en-US">
                <a:solidFill>
                  <a:srgbClr val="33557A"/>
                </a:solidFill>
              </a:rPr>
              <a:t>Funded Projects</a:t>
            </a:r>
          </a:p>
        </p:txBody>
      </p:sp>
      <p:sp>
        <p:nvSpPr>
          <p:cNvPr id="44034" name="Google Shape;257;p23">
            <a:extLst>
              <a:ext uri="{FF2B5EF4-FFF2-40B4-BE49-F238E27FC236}">
                <a16:creationId xmlns:a16="http://schemas.microsoft.com/office/drawing/2014/main" id="{B7EA6F3A-846A-5E42-8176-F983C7E41046}"/>
              </a:ext>
            </a:extLst>
          </p:cNvPr>
          <p:cNvSpPr>
            <a:spLocks noGrp="1"/>
          </p:cNvSpPr>
          <p:nvPr>
            <p:ph type="body" idx="1"/>
          </p:nvPr>
        </p:nvSpPr>
        <p:spPr>
          <a:xfrm>
            <a:off x="766763" y="1957388"/>
            <a:ext cx="4092575" cy="2846387"/>
          </a:xfrm>
        </p:spPr>
        <p:txBody>
          <a:bodyPr/>
          <a:lstStyle/>
          <a:p>
            <a:pPr>
              <a:spcBef>
                <a:spcPts val="400"/>
              </a:spcBef>
              <a:spcAft>
                <a:spcPct val="0"/>
              </a:spcAft>
              <a:buClr>
                <a:srgbClr val="659AD2"/>
              </a:buClr>
            </a:pPr>
            <a:r>
              <a:rPr lang="en-US" altLang="en-US">
                <a:solidFill>
                  <a:srgbClr val="33557A"/>
                </a:solidFill>
              </a:rPr>
              <a:t>Raising the </a:t>
            </a:r>
            <a:r>
              <a:rPr lang="en-US" altLang="en-US" b="1">
                <a:solidFill>
                  <a:srgbClr val="33557A"/>
                </a:solidFill>
              </a:rPr>
              <a:t>profile</a:t>
            </a:r>
            <a:r>
              <a:rPr lang="en-US" altLang="en-US">
                <a:solidFill>
                  <a:srgbClr val="33557A"/>
                </a:solidFill>
              </a:rPr>
              <a:t> of research libraries in Europe and globally.</a:t>
            </a:r>
          </a:p>
          <a:p>
            <a:pPr>
              <a:spcBef>
                <a:spcPts val="400"/>
              </a:spcBef>
              <a:spcAft>
                <a:spcPct val="0"/>
              </a:spcAft>
              <a:buClr>
                <a:srgbClr val="659AD2"/>
              </a:buClr>
            </a:pPr>
            <a:r>
              <a:rPr lang="en-US" altLang="en-US">
                <a:solidFill>
                  <a:srgbClr val="33557A"/>
                </a:solidFill>
              </a:rPr>
              <a:t>Ensuring the </a:t>
            </a:r>
            <a:r>
              <a:rPr lang="en-US" altLang="en-US" b="1">
                <a:solidFill>
                  <a:srgbClr val="33557A"/>
                </a:solidFill>
              </a:rPr>
              <a:t>values</a:t>
            </a:r>
            <a:r>
              <a:rPr lang="en-US" altLang="en-US">
                <a:solidFill>
                  <a:srgbClr val="33557A"/>
                </a:solidFill>
              </a:rPr>
              <a:t> and </a:t>
            </a:r>
            <a:r>
              <a:rPr lang="en-US" altLang="en-US" b="1">
                <a:solidFill>
                  <a:srgbClr val="33557A"/>
                </a:solidFill>
              </a:rPr>
              <a:t>needs</a:t>
            </a:r>
            <a:r>
              <a:rPr lang="en-US" altLang="en-US">
                <a:solidFill>
                  <a:srgbClr val="33557A"/>
                </a:solidFill>
              </a:rPr>
              <a:t> of research libraries are taken into account.</a:t>
            </a:r>
          </a:p>
          <a:p>
            <a:pPr>
              <a:spcBef>
                <a:spcPts val="400"/>
              </a:spcBef>
              <a:spcAft>
                <a:spcPct val="0"/>
              </a:spcAft>
              <a:buClr>
                <a:srgbClr val="659AD2"/>
              </a:buClr>
            </a:pPr>
            <a:r>
              <a:rPr lang="en-US" altLang="en-US">
                <a:solidFill>
                  <a:srgbClr val="33557A"/>
                </a:solidFill>
              </a:rPr>
              <a:t>Aligning with, and contributing to, </a:t>
            </a:r>
            <a:r>
              <a:rPr lang="en-US" altLang="en-US" b="1">
                <a:solidFill>
                  <a:srgbClr val="33557A"/>
                </a:solidFill>
              </a:rPr>
              <a:t>LIBER’s Strategy</a:t>
            </a:r>
            <a:r>
              <a:rPr lang="en-US" altLang="en-US">
                <a:solidFill>
                  <a:srgbClr val="33557A"/>
                </a:solidFill>
              </a:rPr>
              <a:t>.</a:t>
            </a:r>
            <a:endParaRPr lang="nl-NL" altLang="en-US">
              <a:solidFill>
                <a:srgbClr val="33557A"/>
              </a:solidFill>
            </a:endParaRPr>
          </a:p>
        </p:txBody>
      </p:sp>
      <p:sp>
        <p:nvSpPr>
          <p:cNvPr id="44035" name="Google Shape;272;p25">
            <a:extLst>
              <a:ext uri="{FF2B5EF4-FFF2-40B4-BE49-F238E27FC236}">
                <a16:creationId xmlns:a16="http://schemas.microsoft.com/office/drawing/2014/main" id="{2B04E300-1FD4-C741-84DF-510ABF1637C3}"/>
              </a:ext>
            </a:extLst>
          </p:cNvPr>
          <p:cNvSpPr>
            <a:spLocks noChangeArrowheads="1"/>
          </p:cNvSpPr>
          <p:nvPr/>
        </p:nvSpPr>
        <p:spPr bwMode="auto">
          <a:xfrm rot="-5400000">
            <a:off x="5200650" y="619125"/>
            <a:ext cx="3027363" cy="3325813"/>
          </a:xfrm>
          <a:prstGeom prst="ellipse">
            <a:avLst/>
          </a:prstGeom>
          <a:noFill/>
          <a:ln w="19050">
            <a:solidFill>
              <a:srgbClr val="EEB111">
                <a:alpha val="20000"/>
              </a:srgbClr>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Poppins Light" charset="0"/>
              <a:sym typeface="Poppins Light" charset="0"/>
            </a:endParaRPr>
          </a:p>
        </p:txBody>
      </p:sp>
      <p:pic>
        <p:nvPicPr>
          <p:cNvPr id="44036" name="Picture 2" descr="F:\Downloads\e7a7a3ba-3429-4db9-94bb-212e5c0d2621-e1537267532834.png">
            <a:extLst>
              <a:ext uri="{FF2B5EF4-FFF2-40B4-BE49-F238E27FC236}">
                <a16:creationId xmlns:a16="http://schemas.microsoft.com/office/drawing/2014/main" id="{7EC2E9E8-F758-A545-A33D-DDC05F4C4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968375"/>
            <a:ext cx="134937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2" descr="Text&#10;&#10;Description automatically generated">
            <a:extLst>
              <a:ext uri="{FF2B5EF4-FFF2-40B4-BE49-F238E27FC236}">
                <a16:creationId xmlns:a16="http://schemas.microsoft.com/office/drawing/2014/main" id="{B684248C-F713-D74D-AEC4-6F9170A87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363" y="2297113"/>
            <a:ext cx="146843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4" descr="Graphical user interface, text&#10;&#10;Description automatically generated">
            <a:extLst>
              <a:ext uri="{FF2B5EF4-FFF2-40B4-BE49-F238E27FC236}">
                <a16:creationId xmlns:a16="http://schemas.microsoft.com/office/drawing/2014/main" id="{54C826E4-550A-C746-816B-85A5D6D578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3263" y="3178175"/>
            <a:ext cx="202882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6" descr="Logo&#10;&#10;Description automatically generated">
            <a:extLst>
              <a:ext uri="{FF2B5EF4-FFF2-40B4-BE49-F238E27FC236}">
                <a16:creationId xmlns:a16="http://schemas.microsoft.com/office/drawing/2014/main" id="{9D756C9E-C90A-5647-B315-382D248D1C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7975" y="1560513"/>
            <a:ext cx="2497138"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descr="A picture containing diagram&#10;&#10;Description automatically generated">
            <a:extLst>
              <a:ext uri="{FF2B5EF4-FFF2-40B4-BE49-F238E27FC236}">
                <a16:creationId xmlns:a16="http://schemas.microsoft.com/office/drawing/2014/main" id="{EAF8387D-B576-104B-91F6-CA0D79174B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1163" y="2274888"/>
            <a:ext cx="695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Google Shape;256;p23">
            <a:extLst>
              <a:ext uri="{FF2B5EF4-FFF2-40B4-BE49-F238E27FC236}">
                <a16:creationId xmlns:a16="http://schemas.microsoft.com/office/drawing/2014/main" id="{B60D7EC7-B172-9347-978B-68A644749F21}"/>
              </a:ext>
            </a:extLst>
          </p:cNvPr>
          <p:cNvSpPr>
            <a:spLocks noGrp="1"/>
          </p:cNvSpPr>
          <p:nvPr>
            <p:ph type="title"/>
          </p:nvPr>
        </p:nvSpPr>
        <p:spPr>
          <a:xfrm>
            <a:off x="498475" y="915988"/>
            <a:ext cx="4505325" cy="682625"/>
          </a:xfrm>
        </p:spPr>
        <p:txBody>
          <a:bodyPr/>
          <a:lstStyle/>
          <a:p>
            <a:pPr>
              <a:spcBef>
                <a:spcPct val="0"/>
              </a:spcBef>
              <a:spcAft>
                <a:spcPct val="0"/>
              </a:spcAft>
            </a:pPr>
            <a:r>
              <a:rPr lang="en-US" altLang="en-US">
                <a:solidFill>
                  <a:srgbClr val="33557A"/>
                </a:solidFill>
              </a:rPr>
              <a:t>Advocacy</a:t>
            </a:r>
          </a:p>
        </p:txBody>
      </p:sp>
      <p:sp>
        <p:nvSpPr>
          <p:cNvPr id="46082" name="Google Shape;257;p23">
            <a:extLst>
              <a:ext uri="{FF2B5EF4-FFF2-40B4-BE49-F238E27FC236}">
                <a16:creationId xmlns:a16="http://schemas.microsoft.com/office/drawing/2014/main" id="{A0772D1E-F646-594C-9784-FD56AF23A403}"/>
              </a:ext>
            </a:extLst>
          </p:cNvPr>
          <p:cNvSpPr>
            <a:spLocks noGrp="1"/>
          </p:cNvSpPr>
          <p:nvPr>
            <p:ph type="body" idx="1"/>
          </p:nvPr>
        </p:nvSpPr>
        <p:spPr>
          <a:xfrm>
            <a:off x="1027113" y="1708150"/>
            <a:ext cx="3976687" cy="2617788"/>
          </a:xfrm>
        </p:spPr>
        <p:txBody>
          <a:bodyPr/>
          <a:lstStyle/>
          <a:p>
            <a:pPr marL="412750" indent="-285750">
              <a:spcAft>
                <a:spcPct val="0"/>
              </a:spcAft>
              <a:buClr>
                <a:srgbClr val="659AD2"/>
              </a:buClr>
              <a:buFont typeface="Arial" panose="020B0604020202020204" pitchFamily="34" charset="0"/>
              <a:buChar char="•"/>
            </a:pPr>
            <a:r>
              <a:rPr lang="en-US" altLang="en-US" b="1">
                <a:solidFill>
                  <a:srgbClr val="33557A"/>
                </a:solidFill>
              </a:rPr>
              <a:t>Campaigning </a:t>
            </a:r>
            <a:r>
              <a:rPr lang="en-US" altLang="en-US">
                <a:solidFill>
                  <a:srgbClr val="33557A"/>
                </a:solidFill>
              </a:rPr>
              <a:t>for important library/research-related topics.</a:t>
            </a:r>
            <a:endParaRPr lang="en-US" altLang="en-US" b="1">
              <a:solidFill>
                <a:srgbClr val="33557A"/>
              </a:solidFill>
            </a:endParaRPr>
          </a:p>
          <a:p>
            <a:pPr marL="412750" indent="-285750">
              <a:spcAft>
                <a:spcPct val="0"/>
              </a:spcAft>
              <a:buClr>
                <a:srgbClr val="659AD2"/>
              </a:buClr>
              <a:buFont typeface="Arial" panose="020B0604020202020204" pitchFamily="34" charset="0"/>
              <a:buChar char="•"/>
            </a:pPr>
            <a:r>
              <a:rPr lang="en-US" altLang="en-US" b="1">
                <a:solidFill>
                  <a:srgbClr val="33557A"/>
                </a:solidFill>
              </a:rPr>
              <a:t>Serving </a:t>
            </a:r>
            <a:r>
              <a:rPr lang="en-US" altLang="en-US">
                <a:solidFill>
                  <a:srgbClr val="33557A"/>
                </a:solidFill>
              </a:rPr>
              <a:t>as a member of the European Open Science Cloud (EOSC).</a:t>
            </a:r>
          </a:p>
          <a:p>
            <a:pPr marL="412750" indent="-285750">
              <a:spcAft>
                <a:spcPct val="0"/>
              </a:spcAft>
              <a:buClr>
                <a:srgbClr val="659AD2"/>
              </a:buClr>
              <a:buFont typeface="Arial" panose="020B0604020202020204" pitchFamily="34" charset="0"/>
              <a:buChar char="•"/>
            </a:pPr>
            <a:r>
              <a:rPr lang="nl-NL" altLang="en-US" b="1">
                <a:solidFill>
                  <a:srgbClr val="33557A"/>
                </a:solidFill>
              </a:rPr>
              <a:t>Responding </a:t>
            </a:r>
            <a:r>
              <a:rPr lang="nl-NL" altLang="en-US">
                <a:solidFill>
                  <a:srgbClr val="33557A"/>
                </a:solidFill>
              </a:rPr>
              <a:t>to proposed legislation.</a:t>
            </a:r>
          </a:p>
          <a:p>
            <a:pPr marL="412750" indent="-285750">
              <a:spcAft>
                <a:spcPct val="0"/>
              </a:spcAft>
              <a:buClr>
                <a:srgbClr val="659AD2"/>
              </a:buClr>
              <a:buFont typeface="Arial" panose="020B0604020202020204" pitchFamily="34" charset="0"/>
              <a:buChar char="•"/>
            </a:pPr>
            <a:r>
              <a:rPr lang="nl-NL" altLang="en-US" b="1">
                <a:solidFill>
                  <a:srgbClr val="33557A"/>
                </a:solidFill>
              </a:rPr>
              <a:t>Presenting</a:t>
            </a:r>
            <a:r>
              <a:rPr lang="nl-NL" altLang="en-US">
                <a:solidFill>
                  <a:srgbClr val="33557A"/>
                </a:solidFill>
              </a:rPr>
              <a:t> the perspectives of research libraries to politicians and other stakeholders.</a:t>
            </a:r>
            <a:endParaRPr lang="en-US" altLang="en-US">
              <a:solidFill>
                <a:srgbClr val="33557A"/>
              </a:solidFill>
            </a:endParaRPr>
          </a:p>
        </p:txBody>
      </p:sp>
      <p:pic>
        <p:nvPicPr>
          <p:cNvPr id="88066" name="Picture 2" descr="F:\Downloads\35062626470_d84b67b5d9_k.jpg">
            <a:extLst>
              <a:ext uri="{FF2B5EF4-FFF2-40B4-BE49-F238E27FC236}">
                <a16:creationId xmlns:a16="http://schemas.microsoft.com/office/drawing/2014/main" id="{A2B14221-1A9E-474A-A9B2-76D02A245713}"/>
              </a:ext>
            </a:extLst>
          </p:cNvPr>
          <p:cNvPicPr>
            <a:picLocks noChangeAspect="1" noChangeArrowheads="1"/>
          </p:cNvPicPr>
          <p:nvPr/>
        </p:nvPicPr>
        <p:blipFill rotWithShape="1">
          <a:blip r:embed="rId3" cstate="print"/>
          <a:srcRect l="16675" r="16675"/>
          <a:stretch/>
        </p:blipFill>
        <p:spPr bwMode="auto">
          <a:xfrm>
            <a:off x="5550533" y="555526"/>
            <a:ext cx="3600000" cy="3600000"/>
          </a:xfrm>
          <a:prstGeom prst="ellipse">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417" name="Picture 2" descr="A picture containing website&#10;&#10;Description automatically generated">
            <a:extLst>
              <a:ext uri="{FF2B5EF4-FFF2-40B4-BE49-F238E27FC236}">
                <a16:creationId xmlns:a16="http://schemas.microsoft.com/office/drawing/2014/main" id="{E615DCDC-575A-594A-9C18-51E8F31D4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42" y="-16277"/>
            <a:ext cx="7344866" cy="518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C7410225-1A5D-C742-8692-217E90369D0E}"/>
              </a:ext>
            </a:extLst>
          </p:cNvPr>
          <p:cNvSpPr txBox="1"/>
          <p:nvPr/>
        </p:nvSpPr>
        <p:spPr>
          <a:xfrm>
            <a:off x="611188" y="1050925"/>
            <a:ext cx="7226300" cy="584200"/>
          </a:xfrm>
          <a:prstGeom prst="rect">
            <a:avLst/>
          </a:prstGeom>
          <a:noFill/>
        </p:spPr>
        <p:txBody>
          <a:bodyPr>
            <a:spAutoFit/>
          </a:bodyPr>
          <a:lstStyle/>
          <a:p>
            <a:pPr eaLnBrk="1" hangingPunct="1">
              <a:defRPr/>
            </a:pPr>
            <a:r>
              <a:rPr lang="nl-NL" sz="3200" b="1" kern="1500" spc="30" dirty="0">
                <a:solidFill>
                  <a:srgbClr val="33557A"/>
                </a:solidFill>
                <a:uFill>
                  <a:solidFill>
                    <a:srgbClr val="E1B417"/>
                  </a:solidFill>
                </a:uFill>
                <a:latin typeface="Arial" panose="020B0604020202020204" pitchFamily="34" charset="0"/>
              </a:rPr>
              <a:t>Tips For Using </a:t>
            </a:r>
            <a:r>
              <a:rPr lang="nl-NL" sz="3200" b="1" kern="1500" spc="30" dirty="0" err="1">
                <a:solidFill>
                  <a:srgbClr val="33557A"/>
                </a:solidFill>
                <a:uFill>
                  <a:solidFill>
                    <a:srgbClr val="E1B417"/>
                  </a:solidFill>
                </a:uFill>
                <a:latin typeface="Arial" panose="020B0604020202020204" pitchFamily="34" charset="0"/>
              </a:rPr>
              <a:t>This</a:t>
            </a:r>
            <a:r>
              <a:rPr lang="nl-NL" sz="3200" b="1" kern="1500" spc="30" dirty="0">
                <a:solidFill>
                  <a:srgbClr val="33557A"/>
                </a:solidFill>
                <a:uFill>
                  <a:solidFill>
                    <a:srgbClr val="E1B417"/>
                  </a:solidFill>
                </a:uFill>
                <a:latin typeface="Arial" panose="020B0604020202020204" pitchFamily="34" charset="0"/>
              </a:rPr>
              <a:t> Presentation</a:t>
            </a:r>
            <a:endParaRPr lang="en-US" sz="3200" b="1" kern="1500" spc="30" dirty="0">
              <a:solidFill>
                <a:srgbClr val="33557A"/>
              </a:solidFill>
              <a:uFill>
                <a:solidFill>
                  <a:srgbClr val="E1B417"/>
                </a:solidFill>
              </a:uFill>
              <a:latin typeface="Arial" panose="020B0604020202020204" pitchFamily="34" charset="0"/>
            </a:endParaRPr>
          </a:p>
        </p:txBody>
      </p:sp>
      <p:sp>
        <p:nvSpPr>
          <p:cNvPr id="10243" name="Tijdelijke aanduiding voor tekst 4">
            <a:extLst>
              <a:ext uri="{FF2B5EF4-FFF2-40B4-BE49-F238E27FC236}">
                <a16:creationId xmlns:a16="http://schemas.microsoft.com/office/drawing/2014/main" id="{6BEB6581-443D-2845-ADC3-4BEEB2C4B253}"/>
              </a:ext>
            </a:extLst>
          </p:cNvPr>
          <p:cNvSpPr>
            <a:spLocks noGrp="1"/>
          </p:cNvSpPr>
          <p:nvPr>
            <p:ph type="body" idx="1"/>
          </p:nvPr>
        </p:nvSpPr>
        <p:spPr>
          <a:xfrm>
            <a:off x="1116013" y="1682750"/>
            <a:ext cx="7127875" cy="2617788"/>
          </a:xfrm>
        </p:spPr>
        <p:txBody>
          <a:bodyPr/>
          <a:lstStyle/>
          <a:p>
            <a:pPr>
              <a:spcAft>
                <a:spcPct val="0"/>
              </a:spcAft>
              <a:defRPr/>
            </a:pPr>
            <a:r>
              <a:rPr lang="nl-NL" altLang="en-US" dirty="0" err="1">
                <a:solidFill>
                  <a:srgbClr val="33557A"/>
                </a:solidFill>
              </a:rPr>
              <a:t>Choose</a:t>
            </a:r>
            <a:r>
              <a:rPr lang="nl-NL" altLang="en-US" dirty="0">
                <a:solidFill>
                  <a:srgbClr val="33557A"/>
                </a:solidFill>
              </a:rPr>
              <a:t> </a:t>
            </a:r>
            <a:r>
              <a:rPr lang="nl-NL" altLang="en-US" dirty="0" err="1">
                <a:solidFill>
                  <a:srgbClr val="33557A"/>
                </a:solidFill>
              </a:rPr>
              <a:t>the</a:t>
            </a:r>
            <a:r>
              <a:rPr lang="nl-NL" altLang="en-US" dirty="0">
                <a:solidFill>
                  <a:srgbClr val="33557A"/>
                </a:solidFill>
              </a:rPr>
              <a:t> slides </a:t>
            </a:r>
            <a:r>
              <a:rPr lang="nl-NL" altLang="en-US" dirty="0" err="1">
                <a:solidFill>
                  <a:srgbClr val="33557A"/>
                </a:solidFill>
              </a:rPr>
              <a:t>which</a:t>
            </a:r>
            <a:r>
              <a:rPr lang="nl-NL" altLang="en-US" dirty="0">
                <a:solidFill>
                  <a:srgbClr val="33557A"/>
                </a:solidFill>
              </a:rPr>
              <a:t> </a:t>
            </a:r>
            <a:r>
              <a:rPr lang="nl-NL" altLang="en-US" dirty="0" err="1">
                <a:solidFill>
                  <a:srgbClr val="33557A"/>
                </a:solidFill>
              </a:rPr>
              <a:t>suit</a:t>
            </a:r>
            <a:r>
              <a:rPr lang="nl-NL" altLang="en-US" dirty="0">
                <a:solidFill>
                  <a:srgbClr val="33557A"/>
                </a:solidFill>
              </a:rPr>
              <a:t> </a:t>
            </a:r>
            <a:r>
              <a:rPr lang="nl-NL" altLang="en-US" dirty="0" err="1">
                <a:solidFill>
                  <a:srgbClr val="33557A"/>
                </a:solidFill>
              </a:rPr>
              <a:t>your</a:t>
            </a:r>
            <a:r>
              <a:rPr lang="nl-NL" altLang="en-US" dirty="0">
                <a:solidFill>
                  <a:srgbClr val="33557A"/>
                </a:solidFill>
              </a:rPr>
              <a:t> topic.</a:t>
            </a:r>
          </a:p>
          <a:p>
            <a:pPr>
              <a:spcAft>
                <a:spcPct val="0"/>
              </a:spcAft>
              <a:defRPr/>
            </a:pPr>
            <a:r>
              <a:rPr lang="nl-NL" altLang="en-US" dirty="0" err="1">
                <a:solidFill>
                  <a:srgbClr val="33557A"/>
                </a:solidFill>
              </a:rPr>
              <a:t>Each</a:t>
            </a:r>
            <a:r>
              <a:rPr lang="nl-NL" altLang="en-US" dirty="0">
                <a:solidFill>
                  <a:srgbClr val="33557A"/>
                </a:solidFill>
              </a:rPr>
              <a:t> slide has been </a:t>
            </a:r>
            <a:r>
              <a:rPr lang="nl-NL" altLang="en-US" dirty="0" err="1">
                <a:solidFill>
                  <a:srgbClr val="33557A"/>
                </a:solidFill>
              </a:rPr>
              <a:t>purposely</a:t>
            </a:r>
            <a:r>
              <a:rPr lang="nl-NL" altLang="en-US" dirty="0">
                <a:solidFill>
                  <a:srgbClr val="33557A"/>
                </a:solidFill>
              </a:rPr>
              <a:t> </a:t>
            </a:r>
            <a:r>
              <a:rPr lang="nl-NL" altLang="en-US" dirty="0" err="1">
                <a:solidFill>
                  <a:srgbClr val="33557A"/>
                </a:solidFill>
              </a:rPr>
              <a:t>kept</a:t>
            </a:r>
            <a:r>
              <a:rPr lang="nl-NL" altLang="en-US" dirty="0">
                <a:solidFill>
                  <a:srgbClr val="33557A"/>
                </a:solidFill>
              </a:rPr>
              <a:t> brief.  </a:t>
            </a:r>
          </a:p>
          <a:p>
            <a:pPr>
              <a:spcAft>
                <a:spcPct val="0"/>
              </a:spcAft>
              <a:defRPr/>
            </a:pPr>
            <a:r>
              <a:rPr lang="nl-NL" altLang="en-US" dirty="0" err="1">
                <a:solidFill>
                  <a:srgbClr val="33557A"/>
                </a:solidFill>
              </a:rPr>
              <a:t>Need</a:t>
            </a:r>
            <a:r>
              <a:rPr lang="nl-NL" altLang="en-US" dirty="0">
                <a:solidFill>
                  <a:srgbClr val="33557A"/>
                </a:solidFill>
              </a:rPr>
              <a:t> more context? Check </a:t>
            </a:r>
            <a:r>
              <a:rPr lang="nl-NL" altLang="en-US" dirty="0" err="1">
                <a:solidFill>
                  <a:srgbClr val="33557A"/>
                </a:solidFill>
              </a:rPr>
              <a:t>the</a:t>
            </a:r>
            <a:r>
              <a:rPr lang="nl-NL" altLang="en-US" dirty="0">
                <a:solidFill>
                  <a:srgbClr val="33557A"/>
                </a:solidFill>
              </a:rPr>
              <a:t> </a:t>
            </a:r>
            <a:r>
              <a:rPr lang="nl-NL" altLang="en-US" dirty="0" err="1">
                <a:solidFill>
                  <a:srgbClr val="33557A"/>
                </a:solidFill>
              </a:rPr>
              <a:t>notes</a:t>
            </a:r>
            <a:r>
              <a:rPr lang="nl-NL" altLang="en-US" dirty="0">
                <a:solidFill>
                  <a:srgbClr val="33557A"/>
                </a:solidFill>
              </a:rPr>
              <a:t> </a:t>
            </a:r>
            <a:r>
              <a:rPr lang="nl-NL" altLang="en-US" dirty="0" err="1">
                <a:solidFill>
                  <a:srgbClr val="33557A"/>
                </a:solidFill>
              </a:rPr>
              <a:t>which</a:t>
            </a:r>
            <a:r>
              <a:rPr lang="nl-NL" altLang="en-US" dirty="0">
                <a:solidFill>
                  <a:srgbClr val="33557A"/>
                </a:solidFill>
              </a:rPr>
              <a:t> go </a:t>
            </a:r>
            <a:r>
              <a:rPr lang="nl-NL" altLang="en-US" dirty="0" err="1">
                <a:solidFill>
                  <a:srgbClr val="33557A"/>
                </a:solidFill>
              </a:rPr>
              <a:t>along</a:t>
            </a:r>
            <a:r>
              <a:rPr lang="nl-NL" altLang="en-US" dirty="0">
                <a:solidFill>
                  <a:srgbClr val="33557A"/>
                </a:solidFill>
              </a:rPr>
              <a:t> </a:t>
            </a:r>
            <a:r>
              <a:rPr lang="nl-NL" altLang="en-US" dirty="0" err="1">
                <a:solidFill>
                  <a:srgbClr val="33557A"/>
                </a:solidFill>
              </a:rPr>
              <a:t>with</a:t>
            </a:r>
            <a:r>
              <a:rPr lang="nl-NL" altLang="en-US" dirty="0">
                <a:solidFill>
                  <a:srgbClr val="33557A"/>
                </a:solidFill>
              </a:rPr>
              <a:t> </a:t>
            </a:r>
            <a:r>
              <a:rPr lang="nl-NL" altLang="en-US" dirty="0" err="1">
                <a:solidFill>
                  <a:srgbClr val="33557A"/>
                </a:solidFill>
              </a:rPr>
              <a:t>each</a:t>
            </a:r>
            <a:r>
              <a:rPr lang="nl-NL" altLang="en-US" dirty="0">
                <a:solidFill>
                  <a:srgbClr val="33557A"/>
                </a:solidFill>
              </a:rPr>
              <a:t> slide.</a:t>
            </a:r>
          </a:p>
          <a:p>
            <a:pPr>
              <a:spcAft>
                <a:spcPct val="0"/>
              </a:spcAft>
              <a:defRPr/>
            </a:pPr>
            <a:r>
              <a:rPr lang="nl-NL" altLang="en-US" dirty="0" err="1">
                <a:solidFill>
                  <a:srgbClr val="33557A"/>
                </a:solidFill>
              </a:rPr>
              <a:t>Use</a:t>
            </a:r>
            <a:r>
              <a:rPr lang="nl-NL" altLang="en-US" dirty="0">
                <a:solidFill>
                  <a:srgbClr val="33557A"/>
                </a:solidFill>
              </a:rPr>
              <a:t> </a:t>
            </a:r>
            <a:r>
              <a:rPr lang="nl-NL" altLang="en-US" b="1" dirty="0" err="1">
                <a:solidFill>
                  <a:srgbClr val="33557A"/>
                </a:solidFill>
              </a:rPr>
              <a:t>Bold</a:t>
            </a:r>
            <a:r>
              <a:rPr lang="nl-NL" altLang="en-US" b="1" dirty="0">
                <a:solidFill>
                  <a:srgbClr val="33557A"/>
                </a:solidFill>
              </a:rPr>
              <a:t> Blue </a:t>
            </a:r>
            <a:r>
              <a:rPr lang="nl-NL" altLang="en-US" dirty="0" err="1">
                <a:solidFill>
                  <a:srgbClr val="33557A"/>
                </a:solidFill>
              </a:rPr>
              <a:t>to</a:t>
            </a:r>
            <a:r>
              <a:rPr lang="nl-NL" altLang="en-US" dirty="0">
                <a:solidFill>
                  <a:srgbClr val="33557A"/>
                </a:solidFill>
              </a:rPr>
              <a:t> highlight important </a:t>
            </a:r>
            <a:r>
              <a:rPr lang="nl-NL" altLang="en-US" dirty="0" err="1">
                <a:solidFill>
                  <a:srgbClr val="33557A"/>
                </a:solidFill>
              </a:rPr>
              <a:t>words</a:t>
            </a:r>
            <a:r>
              <a:rPr lang="nl-NL" altLang="en-US" dirty="0">
                <a:solidFill>
                  <a:srgbClr val="33557A"/>
                </a:solidFill>
              </a:rPr>
              <a:t>.</a:t>
            </a:r>
          </a:p>
          <a:p>
            <a:pPr>
              <a:spcAft>
                <a:spcPct val="0"/>
              </a:spcAft>
              <a:defRPr/>
            </a:pPr>
            <a:r>
              <a:rPr lang="nl-NL" altLang="en-US" dirty="0" err="1">
                <a:solidFill>
                  <a:srgbClr val="33557A"/>
                </a:solidFill>
              </a:rPr>
              <a:t>Use</a:t>
            </a:r>
            <a:r>
              <a:rPr lang="nl-NL" altLang="en-US" dirty="0">
                <a:solidFill>
                  <a:srgbClr val="33557A"/>
                </a:solidFill>
              </a:rPr>
              <a:t> </a:t>
            </a:r>
            <a:r>
              <a:rPr lang="nl-NL" altLang="en-US" b="1" dirty="0" err="1">
                <a:solidFill>
                  <a:srgbClr val="EEB111"/>
                </a:solidFill>
              </a:rPr>
              <a:t>Bold</a:t>
            </a:r>
            <a:r>
              <a:rPr lang="nl-NL" altLang="en-US" b="1" dirty="0">
                <a:solidFill>
                  <a:srgbClr val="EEB111"/>
                </a:solidFill>
              </a:rPr>
              <a:t> </a:t>
            </a:r>
            <a:r>
              <a:rPr lang="nl-NL" altLang="en-US" b="1" dirty="0" err="1">
                <a:solidFill>
                  <a:srgbClr val="EEB111"/>
                </a:solidFill>
              </a:rPr>
              <a:t>Yellow</a:t>
            </a:r>
            <a:r>
              <a:rPr lang="nl-NL" altLang="en-US" dirty="0">
                <a:solidFill>
                  <a:srgbClr val="33557A"/>
                </a:solidFill>
              </a:rPr>
              <a:t> </a:t>
            </a:r>
            <a:r>
              <a:rPr lang="nl-NL" altLang="en-US" dirty="0" err="1">
                <a:solidFill>
                  <a:srgbClr val="33557A"/>
                </a:solidFill>
              </a:rPr>
              <a:t>to</a:t>
            </a:r>
            <a:r>
              <a:rPr lang="nl-NL" altLang="en-US" dirty="0">
                <a:solidFill>
                  <a:srgbClr val="33557A"/>
                </a:solidFill>
              </a:rPr>
              <a:t> highlight </a:t>
            </a:r>
            <a:r>
              <a:rPr lang="nl-NL" altLang="en-US" dirty="0" err="1">
                <a:solidFill>
                  <a:srgbClr val="33557A"/>
                </a:solidFill>
              </a:rPr>
              <a:t>key</a:t>
            </a:r>
            <a:r>
              <a:rPr lang="nl-NL" altLang="en-US" dirty="0">
                <a:solidFill>
                  <a:srgbClr val="33557A"/>
                </a:solidFill>
              </a:rPr>
              <a:t> </a:t>
            </a:r>
            <a:r>
              <a:rPr lang="nl-NL" altLang="en-US" dirty="0" err="1">
                <a:solidFill>
                  <a:srgbClr val="33557A"/>
                </a:solidFill>
              </a:rPr>
              <a:t>phrases</a:t>
            </a:r>
            <a:r>
              <a:rPr lang="nl-NL" altLang="en-US" dirty="0">
                <a:solidFill>
                  <a:srgbClr val="33557A"/>
                </a:solidFill>
              </a:rPr>
              <a:t> or links.</a:t>
            </a:r>
            <a:endParaRPr lang="en-US" altLang="en-US" dirty="0">
              <a:solidFill>
                <a:srgbClr val="33557A"/>
              </a:solidFill>
            </a:endParaRPr>
          </a:p>
          <a:p>
            <a:pPr marL="127000" indent="0">
              <a:spcAft>
                <a:spcPct val="0"/>
              </a:spcAft>
              <a:buFont typeface="Arial" panose="020B0604020202020204" pitchFamily="34" charset="0"/>
              <a:buNone/>
              <a:defRPr/>
            </a:pPr>
            <a:endParaRPr lang="en-US" altLang="en-US" dirty="0">
              <a:solidFill>
                <a:srgbClr val="33557A"/>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Google Shape;256;p23">
            <a:extLst>
              <a:ext uri="{FF2B5EF4-FFF2-40B4-BE49-F238E27FC236}">
                <a16:creationId xmlns:a16="http://schemas.microsoft.com/office/drawing/2014/main" id="{06F841FA-C49A-FA4F-9231-46148F0629F4}"/>
              </a:ext>
            </a:extLst>
          </p:cNvPr>
          <p:cNvSpPr>
            <a:spLocks noGrp="1"/>
          </p:cNvSpPr>
          <p:nvPr>
            <p:ph type="title"/>
          </p:nvPr>
        </p:nvSpPr>
        <p:spPr>
          <a:xfrm>
            <a:off x="498475" y="915988"/>
            <a:ext cx="4505325" cy="682625"/>
          </a:xfrm>
        </p:spPr>
        <p:txBody>
          <a:bodyPr/>
          <a:lstStyle/>
          <a:p>
            <a:pPr>
              <a:spcBef>
                <a:spcPct val="0"/>
              </a:spcBef>
              <a:spcAft>
                <a:spcPct val="0"/>
              </a:spcAft>
            </a:pPr>
            <a:r>
              <a:rPr lang="en-US" altLang="en-US">
                <a:solidFill>
                  <a:srgbClr val="33557A"/>
                </a:solidFill>
              </a:rPr>
              <a:t>#ZeroEmbargo</a:t>
            </a:r>
          </a:p>
        </p:txBody>
      </p:sp>
      <p:sp>
        <p:nvSpPr>
          <p:cNvPr id="62466" name="Google Shape;257;p23">
            <a:extLst>
              <a:ext uri="{FF2B5EF4-FFF2-40B4-BE49-F238E27FC236}">
                <a16:creationId xmlns:a16="http://schemas.microsoft.com/office/drawing/2014/main" id="{87A1C62E-B2CE-7445-A943-B2A59EC00D3C}"/>
              </a:ext>
            </a:extLst>
          </p:cNvPr>
          <p:cNvSpPr>
            <a:spLocks noGrp="1"/>
          </p:cNvSpPr>
          <p:nvPr>
            <p:ph type="body" idx="1"/>
          </p:nvPr>
        </p:nvSpPr>
        <p:spPr>
          <a:xfrm>
            <a:off x="1027113" y="1708150"/>
            <a:ext cx="3976687" cy="2617788"/>
          </a:xfrm>
        </p:spPr>
        <p:txBody>
          <a:bodyPr/>
          <a:lstStyle/>
          <a:p>
            <a:pPr marL="412750" indent="-285750">
              <a:spcAft>
                <a:spcPct val="0"/>
              </a:spcAft>
              <a:buClr>
                <a:srgbClr val="659AD2"/>
              </a:buClr>
              <a:buFont typeface="Arial" panose="020B0604020202020204" pitchFamily="34" charset="0"/>
              <a:buChar char="•"/>
            </a:pPr>
            <a:r>
              <a:rPr lang="en-US" altLang="en-US" sz="1400" dirty="0">
                <a:solidFill>
                  <a:srgbClr val="33557A"/>
                </a:solidFill>
              </a:rPr>
              <a:t>LIBER wants </a:t>
            </a:r>
            <a:r>
              <a:rPr lang="en-US" altLang="en-US" sz="1400" b="1" dirty="0">
                <a:solidFill>
                  <a:srgbClr val="33557A"/>
                </a:solidFill>
              </a:rPr>
              <a:t>#</a:t>
            </a:r>
            <a:r>
              <a:rPr lang="en-US" altLang="en-US" sz="1400" b="1" dirty="0" err="1">
                <a:solidFill>
                  <a:srgbClr val="33557A"/>
                </a:solidFill>
              </a:rPr>
              <a:t>ZeroEmbargo</a:t>
            </a:r>
            <a:r>
              <a:rPr lang="en-US" altLang="en-US" sz="1400" b="1" dirty="0">
                <a:solidFill>
                  <a:srgbClr val="33557A"/>
                </a:solidFill>
              </a:rPr>
              <a:t> </a:t>
            </a:r>
            <a:r>
              <a:rPr lang="en-US" altLang="en-US" sz="1400" dirty="0">
                <a:solidFill>
                  <a:srgbClr val="33557A"/>
                </a:solidFill>
              </a:rPr>
              <a:t>on Publicly-Funded Scientific Publications.</a:t>
            </a:r>
          </a:p>
          <a:p>
            <a:pPr marL="412750" indent="-285750">
              <a:spcAft>
                <a:spcPct val="0"/>
              </a:spcAft>
              <a:buClr>
                <a:srgbClr val="659AD2"/>
              </a:buClr>
              <a:buFont typeface="Arial" panose="020B0604020202020204" pitchFamily="34" charset="0"/>
              <a:buChar char="•"/>
            </a:pPr>
            <a:r>
              <a:rPr lang="en-US" altLang="en-US" sz="1400" dirty="0">
                <a:solidFill>
                  <a:srgbClr val="33557A"/>
                </a:solidFill>
              </a:rPr>
              <a:t>We’ve drafted a </a:t>
            </a:r>
            <a:r>
              <a:rPr lang="en-US" altLang="en-US" sz="1400" dirty="0">
                <a:solidFill>
                  <a:srgbClr val="33557A"/>
                </a:solidFill>
                <a:hlinkClick r:id="rId3"/>
              </a:rPr>
              <a:t>Model Law </a:t>
            </a:r>
            <a:r>
              <a:rPr lang="en-US" altLang="en-US" sz="1400" dirty="0">
                <a:solidFill>
                  <a:srgbClr val="33557A"/>
                </a:solidFill>
              </a:rPr>
              <a:t>for the Use of Publicly Funded Scholarly Publications.</a:t>
            </a:r>
          </a:p>
          <a:p>
            <a:pPr marL="412750" indent="-285750">
              <a:spcAft>
                <a:spcPct val="0"/>
              </a:spcAft>
              <a:buClr>
                <a:srgbClr val="659AD2"/>
              </a:buClr>
              <a:buFont typeface="Arial" panose="020B0604020202020204" pitchFamily="34" charset="0"/>
              <a:buChar char="•"/>
            </a:pPr>
            <a:r>
              <a:rPr lang="en-US" altLang="en-US" sz="1400" dirty="0">
                <a:solidFill>
                  <a:srgbClr val="33557A"/>
                </a:solidFill>
              </a:rPr>
              <a:t>Read about the </a:t>
            </a:r>
            <a:r>
              <a:rPr lang="en-US" altLang="en-US" sz="1400" b="1" dirty="0">
                <a:solidFill>
                  <a:srgbClr val="33557A"/>
                </a:solidFill>
              </a:rPr>
              <a:t>Background</a:t>
            </a:r>
            <a:r>
              <a:rPr lang="en-US" altLang="en-US" sz="1400" dirty="0">
                <a:solidFill>
                  <a:srgbClr val="33557A"/>
                </a:solidFill>
              </a:rPr>
              <a:t> to our #</a:t>
            </a:r>
            <a:r>
              <a:rPr lang="en-US" altLang="en-US" sz="1400" dirty="0" err="1">
                <a:solidFill>
                  <a:srgbClr val="33557A"/>
                </a:solidFill>
              </a:rPr>
              <a:t>ZeroEmbargo</a:t>
            </a:r>
            <a:r>
              <a:rPr lang="en-US" altLang="en-US" sz="1400" dirty="0">
                <a:solidFill>
                  <a:srgbClr val="33557A"/>
                </a:solidFill>
              </a:rPr>
              <a:t> Campaign </a:t>
            </a:r>
            <a:r>
              <a:rPr lang="en-US" altLang="en-US" sz="1400" dirty="0">
                <a:solidFill>
                  <a:srgbClr val="33557A"/>
                </a:solidFill>
                <a:hlinkClick r:id="rId4"/>
              </a:rPr>
              <a:t>here</a:t>
            </a:r>
            <a:r>
              <a:rPr lang="en-US" altLang="en-US" sz="1400" dirty="0">
                <a:solidFill>
                  <a:srgbClr val="33557A"/>
                </a:solidFill>
              </a:rPr>
              <a:t>.</a:t>
            </a:r>
          </a:p>
          <a:p>
            <a:pPr marL="412750" indent="-285750">
              <a:spcAft>
                <a:spcPct val="0"/>
              </a:spcAft>
              <a:buClr>
                <a:srgbClr val="659AD2"/>
              </a:buClr>
              <a:buFont typeface="Arial" panose="020B0604020202020204" pitchFamily="34" charset="0"/>
              <a:buChar char="•"/>
            </a:pPr>
            <a:r>
              <a:rPr lang="en-US" altLang="en-US" sz="1400" dirty="0">
                <a:solidFill>
                  <a:srgbClr val="33557A"/>
                </a:solidFill>
              </a:rPr>
              <a:t>Read the </a:t>
            </a:r>
            <a:r>
              <a:rPr lang="en-US" altLang="en-US" sz="1400" b="1" dirty="0">
                <a:solidFill>
                  <a:srgbClr val="33557A"/>
                </a:solidFill>
              </a:rPr>
              <a:t>Press Release </a:t>
            </a:r>
            <a:r>
              <a:rPr lang="en-US" altLang="en-US" sz="1400" dirty="0">
                <a:solidFill>
                  <a:srgbClr val="33557A"/>
                </a:solidFill>
                <a:hlinkClick r:id="rId5"/>
              </a:rPr>
              <a:t>here</a:t>
            </a:r>
            <a:r>
              <a:rPr lang="en-US" altLang="en-US" sz="1400" dirty="0">
                <a:solidFill>
                  <a:srgbClr val="33557A"/>
                </a:solidFill>
              </a:rPr>
              <a:t>.</a:t>
            </a:r>
          </a:p>
          <a:p>
            <a:pPr marL="412750" indent="-285750">
              <a:spcAft>
                <a:spcPct val="0"/>
              </a:spcAft>
              <a:buClr>
                <a:srgbClr val="659AD2"/>
              </a:buClr>
              <a:buFont typeface="Arial" panose="020B0604020202020204" pitchFamily="34" charset="0"/>
              <a:buChar char="•"/>
            </a:pPr>
            <a:r>
              <a:rPr lang="en-US" altLang="en-US" sz="1400" dirty="0">
                <a:solidFill>
                  <a:srgbClr val="33557A"/>
                </a:solidFill>
              </a:rPr>
              <a:t>#</a:t>
            </a:r>
            <a:r>
              <a:rPr lang="en-US" altLang="en-US" sz="1400" dirty="0" err="1">
                <a:solidFill>
                  <a:srgbClr val="33557A"/>
                </a:solidFill>
              </a:rPr>
              <a:t>ZeroEmbargo</a:t>
            </a:r>
            <a:r>
              <a:rPr lang="en-US" altLang="en-US" sz="1400" dirty="0">
                <a:solidFill>
                  <a:srgbClr val="33557A"/>
                </a:solidFill>
              </a:rPr>
              <a:t> has been </a:t>
            </a:r>
            <a:r>
              <a:rPr lang="en-US" altLang="en-US" sz="1400" b="1" dirty="0">
                <a:solidFill>
                  <a:srgbClr val="33557A"/>
                </a:solidFill>
              </a:rPr>
              <a:t>publicly supported</a:t>
            </a:r>
            <a:r>
              <a:rPr lang="en-US" altLang="en-US" sz="1400" dirty="0">
                <a:solidFill>
                  <a:srgbClr val="33557A"/>
                </a:solidFill>
              </a:rPr>
              <a:t> by </a:t>
            </a:r>
            <a:r>
              <a:rPr lang="en-GB" sz="1400" dirty="0">
                <a:hlinkClick r:id="rId6"/>
              </a:rPr>
              <a:t>cOAlition</a:t>
            </a:r>
            <a:r>
              <a:rPr lang="en-US" altLang="en-US" sz="1400" dirty="0">
                <a:solidFill>
                  <a:srgbClr val="33557A"/>
                </a:solidFill>
                <a:hlinkClick r:id="rId6"/>
              </a:rPr>
              <a:t> S</a:t>
            </a:r>
            <a:r>
              <a:rPr lang="en-US" altLang="en-US" sz="1400" dirty="0">
                <a:solidFill>
                  <a:srgbClr val="33557A"/>
                </a:solidFill>
              </a:rPr>
              <a:t> &amp; </a:t>
            </a:r>
            <a:r>
              <a:rPr lang="en-US" altLang="en-US" sz="1400" dirty="0">
                <a:solidFill>
                  <a:srgbClr val="33557A"/>
                </a:solidFill>
                <a:hlinkClick r:id="rId7"/>
              </a:rPr>
              <a:t>Coar</a:t>
            </a:r>
            <a:r>
              <a:rPr lang="en-US" altLang="en-US" sz="1400" dirty="0">
                <a:solidFill>
                  <a:srgbClr val="33557A"/>
                </a:solidFill>
              </a:rPr>
              <a:t>.</a:t>
            </a:r>
          </a:p>
          <a:p>
            <a:pPr marL="412750" indent="-285750">
              <a:spcAft>
                <a:spcPct val="0"/>
              </a:spcAft>
              <a:buClr>
                <a:srgbClr val="659AD2"/>
              </a:buClr>
              <a:buFont typeface="Arial" panose="020B0604020202020204" pitchFamily="34" charset="0"/>
              <a:buChar char="•"/>
            </a:pPr>
            <a:endParaRPr lang="en-US" altLang="en-US" sz="1400" dirty="0">
              <a:solidFill>
                <a:srgbClr val="33557A"/>
              </a:solidFill>
            </a:endParaRPr>
          </a:p>
          <a:p>
            <a:pPr marL="412750" indent="-285750">
              <a:spcAft>
                <a:spcPct val="0"/>
              </a:spcAft>
              <a:buClr>
                <a:srgbClr val="659AD2"/>
              </a:buClr>
              <a:buFont typeface="Arial" panose="020B0604020202020204" pitchFamily="34" charset="0"/>
              <a:buChar char="•"/>
            </a:pPr>
            <a:endParaRPr lang="en-US" altLang="en-US" sz="1400" dirty="0">
              <a:solidFill>
                <a:srgbClr val="33557A"/>
              </a:solidFill>
            </a:endParaRPr>
          </a:p>
        </p:txBody>
      </p:sp>
      <p:pic>
        <p:nvPicPr>
          <p:cNvPr id="88066" name="Picture 2">
            <a:extLst>
              <a:ext uri="{FF2B5EF4-FFF2-40B4-BE49-F238E27FC236}">
                <a16:creationId xmlns:a16="http://schemas.microsoft.com/office/drawing/2014/main" id="{94766DE0-C412-AC45-BEAE-78F109CD9A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6670" r="16670"/>
          <a:stretch/>
        </p:blipFill>
        <p:spPr bwMode="auto">
          <a:xfrm>
            <a:off x="5550533" y="555526"/>
            <a:ext cx="3600000" cy="3600000"/>
          </a:xfrm>
          <a:prstGeom prst="ellipse">
            <a:avLst/>
          </a:prstGeom>
          <a:noFill/>
        </p:spPr>
      </p:pic>
      <p:sp>
        <p:nvSpPr>
          <p:cNvPr id="62468" name="TextBox 1">
            <a:extLst>
              <a:ext uri="{FF2B5EF4-FFF2-40B4-BE49-F238E27FC236}">
                <a16:creationId xmlns:a16="http://schemas.microsoft.com/office/drawing/2014/main" id="{21CDEC98-E8C3-DB44-8BAB-05BAF9280D46}"/>
              </a:ext>
            </a:extLst>
          </p:cNvPr>
          <p:cNvSpPr txBox="1">
            <a:spLocks noChangeArrowheads="1"/>
          </p:cNvSpPr>
          <p:nvPr/>
        </p:nvSpPr>
        <p:spPr bwMode="auto">
          <a:xfrm>
            <a:off x="5508625" y="4803775"/>
            <a:ext cx="30241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sz="900" dirty="0">
                <a:solidFill>
                  <a:schemeClr val="bg1"/>
                </a:solidFill>
              </a:rPr>
              <a:t>Photo by </a:t>
            </a:r>
            <a:r>
              <a:rPr lang="en-GB" sz="900" dirty="0">
                <a:solidFill>
                  <a:schemeClr val="bg1"/>
                </a:solidFill>
                <a:hlinkClick r:id="rId9">
                  <a:extLst>
                    <a:ext uri="{A12FA001-AC4F-418D-AE19-62706E023703}">
                      <ahyp:hlinkClr xmlns:ahyp="http://schemas.microsoft.com/office/drawing/2018/hyperlinkcolor" val="tx"/>
                    </a:ext>
                  </a:extLst>
                </a:hlinkClick>
              </a:rPr>
              <a:t>NordWood Themes</a:t>
            </a:r>
            <a:r>
              <a:rPr lang="en-GB" sz="900" dirty="0">
                <a:solidFill>
                  <a:schemeClr val="bg1"/>
                </a:solidFill>
              </a:rPr>
              <a:t> on </a:t>
            </a:r>
            <a:r>
              <a:rPr lang="en-GB" sz="900" dirty="0">
                <a:solidFill>
                  <a:schemeClr val="bg1"/>
                </a:solidFill>
                <a:hlinkClick r:id="rId10">
                  <a:extLst>
                    <a:ext uri="{A12FA001-AC4F-418D-AE19-62706E023703}">
                      <ahyp:hlinkClr xmlns:ahyp="http://schemas.microsoft.com/office/drawing/2018/hyperlinkcolor" val="tx"/>
                    </a:ext>
                  </a:extLst>
                </a:hlinkClick>
              </a:rPr>
              <a:t>Unsplash</a:t>
            </a:r>
            <a:r>
              <a:rPr lang="en-GB" sz="900" dirty="0">
                <a:solidFill>
                  <a:schemeClr val="bg1"/>
                </a:solidFill>
              </a:rPr>
              <a:t> </a:t>
            </a:r>
            <a:endParaRPr lang="en-GB" altLang="en-NL" sz="9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Google Shape;256;p23">
            <a:extLst>
              <a:ext uri="{FF2B5EF4-FFF2-40B4-BE49-F238E27FC236}">
                <a16:creationId xmlns:a16="http://schemas.microsoft.com/office/drawing/2014/main" id="{ED1259A8-EBC5-304A-8A73-A9E27013EADE}"/>
              </a:ext>
            </a:extLst>
          </p:cNvPr>
          <p:cNvSpPr>
            <a:spLocks noGrp="1"/>
          </p:cNvSpPr>
          <p:nvPr>
            <p:ph type="title"/>
          </p:nvPr>
        </p:nvSpPr>
        <p:spPr>
          <a:xfrm>
            <a:off x="498475" y="915988"/>
            <a:ext cx="4505325" cy="682625"/>
          </a:xfrm>
        </p:spPr>
        <p:txBody>
          <a:bodyPr/>
          <a:lstStyle/>
          <a:p>
            <a:pPr>
              <a:spcBef>
                <a:spcPct val="0"/>
              </a:spcBef>
              <a:spcAft>
                <a:spcPct val="0"/>
              </a:spcAft>
            </a:pPr>
            <a:r>
              <a:rPr lang="en-US" altLang="en-US">
                <a:solidFill>
                  <a:srgbClr val="33557A"/>
                </a:solidFill>
              </a:rPr>
              <a:t>#ZeroEmbargo FAQs</a:t>
            </a:r>
          </a:p>
        </p:txBody>
      </p:sp>
      <p:sp>
        <p:nvSpPr>
          <p:cNvPr id="46082" name="Google Shape;257;p23">
            <a:extLst>
              <a:ext uri="{FF2B5EF4-FFF2-40B4-BE49-F238E27FC236}">
                <a16:creationId xmlns:a16="http://schemas.microsoft.com/office/drawing/2014/main" id="{4EC89632-D08C-6E45-A284-81DB34E37ABC}"/>
              </a:ext>
            </a:extLst>
          </p:cNvPr>
          <p:cNvSpPr>
            <a:spLocks noGrp="1"/>
          </p:cNvSpPr>
          <p:nvPr>
            <p:ph type="body" idx="1"/>
          </p:nvPr>
        </p:nvSpPr>
        <p:spPr>
          <a:xfrm>
            <a:off x="1027113" y="1708150"/>
            <a:ext cx="3976687" cy="2617788"/>
          </a:xfrm>
        </p:spPr>
        <p:txBody>
          <a:bodyPr/>
          <a:lstStyle/>
          <a:p>
            <a:pPr marL="412750" indent="-285750">
              <a:spcAft>
                <a:spcPct val="0"/>
              </a:spcAft>
              <a:buClr>
                <a:srgbClr val="659AD2"/>
              </a:buClr>
              <a:buFont typeface="Arial" panose="020B0604020202020204" pitchFamily="34" charset="0"/>
              <a:buChar char="•"/>
              <a:defRPr/>
            </a:pPr>
            <a:r>
              <a:rPr lang="en-US" altLang="en-US" sz="1400" b="1" dirty="0">
                <a:solidFill>
                  <a:srgbClr val="33557A"/>
                </a:solidFill>
              </a:rPr>
              <a:t>Why</a:t>
            </a:r>
            <a:r>
              <a:rPr lang="en-US" altLang="en-US" sz="1400" dirty="0">
                <a:solidFill>
                  <a:srgbClr val="33557A"/>
                </a:solidFill>
              </a:rPr>
              <a:t> has LIBER developed this draft law?</a:t>
            </a:r>
          </a:p>
          <a:p>
            <a:pPr marL="412750" indent="-285750">
              <a:spcAft>
                <a:spcPct val="0"/>
              </a:spcAft>
              <a:buClr>
                <a:srgbClr val="659AD2"/>
              </a:buClr>
              <a:buFont typeface="Arial" panose="020B0604020202020204" pitchFamily="34" charset="0"/>
              <a:buChar char="•"/>
              <a:defRPr/>
            </a:pPr>
            <a:r>
              <a:rPr lang="en-US" altLang="en-US" sz="1400" dirty="0">
                <a:solidFill>
                  <a:srgbClr val="33557A"/>
                </a:solidFill>
              </a:rPr>
              <a:t>How does LIBER’s draft law/#</a:t>
            </a:r>
            <a:r>
              <a:rPr lang="en-US" altLang="en-US" sz="1400" dirty="0" err="1">
                <a:solidFill>
                  <a:srgbClr val="33557A"/>
                </a:solidFill>
              </a:rPr>
              <a:t>ZeroEmbargo</a:t>
            </a:r>
            <a:r>
              <a:rPr lang="en-US" altLang="en-US" sz="1400" dirty="0">
                <a:solidFill>
                  <a:srgbClr val="33557A"/>
                </a:solidFill>
              </a:rPr>
              <a:t> initiative </a:t>
            </a:r>
            <a:r>
              <a:rPr lang="en-US" altLang="en-US" sz="1400" b="1" dirty="0">
                <a:solidFill>
                  <a:srgbClr val="33557A"/>
                </a:solidFill>
              </a:rPr>
              <a:t>compare with other similar initiatives</a:t>
            </a:r>
            <a:r>
              <a:rPr lang="en-US" altLang="en-US" sz="1400" dirty="0">
                <a:solidFill>
                  <a:srgbClr val="33557A"/>
                </a:solidFill>
              </a:rPr>
              <a:t> on the topic?</a:t>
            </a:r>
          </a:p>
          <a:p>
            <a:pPr marL="412750" indent="-285750">
              <a:spcAft>
                <a:spcPct val="0"/>
              </a:spcAft>
              <a:buClr>
                <a:srgbClr val="659AD2"/>
              </a:buClr>
              <a:buFont typeface="Arial" panose="020B0604020202020204" pitchFamily="34" charset="0"/>
              <a:buChar char="•"/>
              <a:defRPr/>
            </a:pPr>
            <a:r>
              <a:rPr lang="en-US" altLang="en-US" sz="1400" dirty="0">
                <a:solidFill>
                  <a:srgbClr val="33557A"/>
                </a:solidFill>
              </a:rPr>
              <a:t>What do we mean by </a:t>
            </a:r>
            <a:r>
              <a:rPr lang="en-US" altLang="en-US" sz="1400" b="1" dirty="0">
                <a:solidFill>
                  <a:srgbClr val="33557A"/>
                </a:solidFill>
              </a:rPr>
              <a:t>“any of its forms” </a:t>
            </a:r>
            <a:r>
              <a:rPr lang="en-US" altLang="en-US" sz="1400" dirty="0">
                <a:solidFill>
                  <a:srgbClr val="33557A"/>
                </a:solidFill>
              </a:rPr>
              <a:t>as written in our draft law?</a:t>
            </a:r>
          </a:p>
          <a:p>
            <a:pPr marL="412750" indent="-285750">
              <a:spcAft>
                <a:spcPct val="0"/>
              </a:spcAft>
              <a:buClr>
                <a:srgbClr val="659AD2"/>
              </a:buClr>
              <a:buFont typeface="Arial" panose="020B0604020202020204" pitchFamily="34" charset="0"/>
              <a:buChar char="•"/>
              <a:defRPr/>
            </a:pPr>
            <a:r>
              <a:rPr lang="en-US" altLang="en-US" sz="1400" dirty="0">
                <a:solidFill>
                  <a:srgbClr val="33557A"/>
                </a:solidFill>
              </a:rPr>
              <a:t>What do we mean by </a:t>
            </a:r>
            <a:r>
              <a:rPr lang="en-US" altLang="en-US" sz="1400" b="1" dirty="0">
                <a:solidFill>
                  <a:srgbClr val="33557A"/>
                </a:solidFill>
              </a:rPr>
              <a:t>“specific version being made available shall be identifiable” </a:t>
            </a:r>
            <a:r>
              <a:rPr lang="en-US" altLang="en-US" sz="1400" dirty="0">
                <a:solidFill>
                  <a:srgbClr val="33557A"/>
                </a:solidFill>
              </a:rPr>
              <a:t>as written in our draft law?</a:t>
            </a:r>
          </a:p>
          <a:p>
            <a:pPr marL="412750" indent="-285750">
              <a:spcAft>
                <a:spcPct val="0"/>
              </a:spcAft>
              <a:buClr>
                <a:srgbClr val="659AD2"/>
              </a:buClr>
              <a:buFont typeface="Arial" panose="020B0604020202020204" pitchFamily="34" charset="0"/>
              <a:buChar char="•"/>
              <a:defRPr/>
            </a:pPr>
            <a:endParaRPr lang="en-US" altLang="en-US" sz="1400" dirty="0">
              <a:solidFill>
                <a:srgbClr val="33557A"/>
              </a:solidFill>
            </a:endParaRPr>
          </a:p>
          <a:p>
            <a:pPr>
              <a:spcAft>
                <a:spcPct val="0"/>
              </a:spcAft>
              <a:buClr>
                <a:srgbClr val="659AD2"/>
              </a:buClr>
              <a:defRPr/>
            </a:pPr>
            <a:r>
              <a:rPr lang="en-US" altLang="en-US" sz="1400" i="1" dirty="0">
                <a:solidFill>
                  <a:srgbClr val="33557A"/>
                </a:solidFill>
              </a:rPr>
              <a:t>Read the answers to our FAQs </a:t>
            </a:r>
            <a:r>
              <a:rPr lang="en-US" altLang="en-US" sz="1400" i="1" dirty="0">
                <a:solidFill>
                  <a:srgbClr val="33557A"/>
                </a:solidFill>
                <a:hlinkClick r:id="rId3"/>
              </a:rPr>
              <a:t>here</a:t>
            </a:r>
            <a:r>
              <a:rPr lang="en-US" altLang="en-US" sz="1400" i="1" dirty="0">
                <a:solidFill>
                  <a:srgbClr val="33557A"/>
                </a:solidFill>
              </a:rPr>
              <a:t>. </a:t>
            </a:r>
          </a:p>
        </p:txBody>
      </p:sp>
      <p:pic>
        <p:nvPicPr>
          <p:cNvPr id="88066" name="Picture 2">
            <a:extLst>
              <a:ext uri="{FF2B5EF4-FFF2-40B4-BE49-F238E27FC236}">
                <a16:creationId xmlns:a16="http://schemas.microsoft.com/office/drawing/2014/main" id="{E2075B2A-7977-DB4E-B298-1E885FBDF2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670" r="16670"/>
          <a:stretch/>
        </p:blipFill>
        <p:spPr bwMode="auto">
          <a:xfrm>
            <a:off x="5550533" y="555526"/>
            <a:ext cx="3600000" cy="3600000"/>
          </a:xfrm>
          <a:prstGeom prst="ellipse">
            <a:avLst/>
          </a:prstGeom>
          <a:noFill/>
        </p:spPr>
      </p:pic>
      <p:sp>
        <p:nvSpPr>
          <p:cNvPr id="64516" name="TextBox 1">
            <a:extLst>
              <a:ext uri="{FF2B5EF4-FFF2-40B4-BE49-F238E27FC236}">
                <a16:creationId xmlns:a16="http://schemas.microsoft.com/office/drawing/2014/main" id="{73BD0131-6304-8F40-8291-45A6335A01D6}"/>
              </a:ext>
            </a:extLst>
          </p:cNvPr>
          <p:cNvSpPr txBox="1">
            <a:spLocks noChangeArrowheads="1"/>
          </p:cNvSpPr>
          <p:nvPr/>
        </p:nvSpPr>
        <p:spPr bwMode="auto">
          <a:xfrm>
            <a:off x="5508625" y="4803775"/>
            <a:ext cx="30241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sz="900" dirty="0">
                <a:solidFill>
                  <a:schemeClr val="bg1"/>
                </a:solidFill>
              </a:rPr>
              <a:t>Photo by </a:t>
            </a:r>
            <a:r>
              <a:rPr lang="en-GB" sz="900" dirty="0">
                <a:solidFill>
                  <a:schemeClr val="bg1"/>
                </a:solidFill>
                <a:hlinkClick r:id="rId5">
                  <a:extLst>
                    <a:ext uri="{A12FA001-AC4F-418D-AE19-62706E023703}">
                      <ahyp:hlinkClr xmlns:ahyp="http://schemas.microsoft.com/office/drawing/2018/hyperlinkcolor" val="tx"/>
                    </a:ext>
                  </a:extLst>
                </a:hlinkClick>
              </a:rPr>
              <a:t>NordWood Themes</a:t>
            </a:r>
            <a:r>
              <a:rPr lang="en-GB" sz="900" dirty="0">
                <a:solidFill>
                  <a:schemeClr val="bg1"/>
                </a:solidFill>
              </a:rPr>
              <a:t> on </a:t>
            </a:r>
            <a:r>
              <a:rPr lang="en-GB" sz="900" dirty="0">
                <a:solidFill>
                  <a:schemeClr val="bg1"/>
                </a:solidFill>
                <a:hlinkClick r:id="rId6">
                  <a:extLst>
                    <a:ext uri="{A12FA001-AC4F-418D-AE19-62706E023703}">
                      <ahyp:hlinkClr xmlns:ahyp="http://schemas.microsoft.com/office/drawing/2018/hyperlinkcolor" val="tx"/>
                    </a:ext>
                  </a:extLst>
                </a:hlinkClick>
              </a:rPr>
              <a:t>Unsplash</a:t>
            </a:r>
            <a:r>
              <a:rPr lang="en-GB" sz="900" dirty="0">
                <a:solidFill>
                  <a:schemeClr val="bg1"/>
                </a:solidFill>
              </a:rPr>
              <a:t> </a:t>
            </a:r>
            <a:endParaRPr lang="en-GB" altLang="en-NL" sz="9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Google Shape;256;p23">
            <a:extLst>
              <a:ext uri="{FF2B5EF4-FFF2-40B4-BE49-F238E27FC236}">
                <a16:creationId xmlns:a16="http://schemas.microsoft.com/office/drawing/2014/main" id="{3F5DE28F-ACEB-AE40-B9C8-087FE070559D}"/>
              </a:ext>
            </a:extLst>
          </p:cNvPr>
          <p:cNvSpPr>
            <a:spLocks noGrp="1"/>
          </p:cNvSpPr>
          <p:nvPr>
            <p:ph type="title"/>
          </p:nvPr>
        </p:nvSpPr>
        <p:spPr>
          <a:xfrm>
            <a:off x="498475" y="915988"/>
            <a:ext cx="5729288" cy="682625"/>
          </a:xfrm>
        </p:spPr>
        <p:txBody>
          <a:bodyPr/>
          <a:lstStyle/>
          <a:p>
            <a:pPr>
              <a:spcBef>
                <a:spcPct val="0"/>
              </a:spcBef>
              <a:spcAft>
                <a:spcPct val="0"/>
              </a:spcAft>
            </a:pPr>
            <a:r>
              <a:rPr lang="en-US" altLang="en-US">
                <a:solidFill>
                  <a:srgbClr val="33557A"/>
                </a:solidFill>
              </a:rPr>
              <a:t>Resources &amp; Guidance</a:t>
            </a:r>
          </a:p>
        </p:txBody>
      </p:sp>
      <p:sp>
        <p:nvSpPr>
          <p:cNvPr id="48130" name="Google Shape;257;p23">
            <a:extLst>
              <a:ext uri="{FF2B5EF4-FFF2-40B4-BE49-F238E27FC236}">
                <a16:creationId xmlns:a16="http://schemas.microsoft.com/office/drawing/2014/main" id="{E9F9052C-6BA7-B945-8110-284CBEF67621}"/>
              </a:ext>
            </a:extLst>
          </p:cNvPr>
          <p:cNvSpPr>
            <a:spLocks noGrp="1"/>
          </p:cNvSpPr>
          <p:nvPr>
            <p:ph type="body" idx="1"/>
          </p:nvPr>
        </p:nvSpPr>
        <p:spPr>
          <a:xfrm>
            <a:off x="1027113" y="1708150"/>
            <a:ext cx="3689350" cy="2617788"/>
          </a:xfrm>
        </p:spPr>
        <p:txBody>
          <a:bodyPr/>
          <a:lstStyle/>
          <a:p>
            <a:pPr>
              <a:spcAft>
                <a:spcPct val="0"/>
              </a:spcAft>
              <a:buClr>
                <a:srgbClr val="659AD2"/>
              </a:buClr>
            </a:pPr>
            <a:r>
              <a:rPr lang="en-US" altLang="en-US">
                <a:solidFill>
                  <a:srgbClr val="33557A"/>
                </a:solidFill>
              </a:rPr>
              <a:t>Alerting our network to top trends and issues through reports, factsheets and other resources.</a:t>
            </a:r>
            <a:endParaRPr lang="nl-NL" altLang="en-US">
              <a:solidFill>
                <a:srgbClr val="33557A"/>
              </a:solidFill>
            </a:endParaRPr>
          </a:p>
          <a:p>
            <a:pPr>
              <a:spcAft>
                <a:spcPct val="0"/>
              </a:spcAft>
              <a:buClr>
                <a:srgbClr val="659AD2"/>
              </a:buClr>
            </a:pPr>
            <a:br>
              <a:rPr lang="nl-NL" altLang="en-US" i="1">
                <a:solidFill>
                  <a:srgbClr val="EEB111"/>
                </a:solidFill>
              </a:rPr>
            </a:br>
            <a:r>
              <a:rPr lang="nl-NL" altLang="en-US" i="1">
                <a:solidFill>
                  <a:srgbClr val="EEB111"/>
                </a:solidFill>
              </a:rPr>
              <a:t>www.libereurope.eu/resources</a:t>
            </a:r>
            <a:endParaRPr lang="en-US" altLang="en-US" i="1">
              <a:solidFill>
                <a:srgbClr val="EEB111"/>
              </a:solidFill>
            </a:endParaRPr>
          </a:p>
        </p:txBody>
      </p:sp>
      <p:pic>
        <p:nvPicPr>
          <p:cNvPr id="92162" name="Picture 2" descr="G:\COM Tools\Finished Materials\Statements, Reports, Infographics\LIBER General\2018\OS Roadmap\Pages as Images\LIBER_OSR_A5-PRESS2_Pagina_01.jpg">
            <a:extLst>
              <a:ext uri="{FF2B5EF4-FFF2-40B4-BE49-F238E27FC236}">
                <a16:creationId xmlns:a16="http://schemas.microsoft.com/office/drawing/2014/main" id="{2468B8C6-9E4C-DB44-BFA8-320CDDC077ED}"/>
              </a:ext>
            </a:extLst>
          </p:cNvPr>
          <p:cNvPicPr>
            <a:picLocks noChangeAspect="1" noChangeArrowheads="1"/>
          </p:cNvPicPr>
          <p:nvPr/>
        </p:nvPicPr>
        <p:blipFill rotWithShape="1">
          <a:blip r:embed="rId3" cstate="print"/>
          <a:srcRect t="14350" b="14350"/>
          <a:stretch/>
        </p:blipFill>
        <p:spPr bwMode="auto">
          <a:xfrm>
            <a:off x="5558620" y="555526"/>
            <a:ext cx="3600000" cy="3600000"/>
          </a:xfrm>
          <a:prstGeom prst="ellipse">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Google Shape;113;p22">
            <a:extLst>
              <a:ext uri="{FF2B5EF4-FFF2-40B4-BE49-F238E27FC236}">
                <a16:creationId xmlns:a16="http://schemas.microsoft.com/office/drawing/2014/main" id="{B3EFDA9B-B1B6-9B45-9EA6-5453B2E28B22}"/>
              </a:ext>
            </a:extLst>
          </p:cNvPr>
          <p:cNvSpPr txBox="1">
            <a:spLocks noChangeArrowheads="1"/>
          </p:cNvSpPr>
          <p:nvPr/>
        </p:nvSpPr>
        <p:spPr bwMode="auto">
          <a:xfrm>
            <a:off x="585788" y="498475"/>
            <a:ext cx="70818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Clr>
                <a:srgbClr val="00517B"/>
              </a:buClr>
              <a:buSzPts val="3200"/>
              <a:buFont typeface="Crimson Text" panose="02000503000000000000" pitchFamily="2" charset="77"/>
              <a:buNone/>
            </a:pPr>
            <a:r>
              <a:rPr lang="en-NL" altLang="en-NL" sz="3200" b="1">
                <a:solidFill>
                  <a:srgbClr val="00517B"/>
                </a:solidFill>
                <a:latin typeface="Arial" panose="020B0604020202020204" pitchFamily="34" charset="0"/>
                <a:sym typeface="Crimson Text" panose="02000503000000000000" pitchFamily="2" charset="77"/>
              </a:rPr>
              <a:t>Open Science Roadmap</a:t>
            </a:r>
            <a:endParaRPr lang="en-NL" altLang="en-NL">
              <a:latin typeface="Arial" panose="020B0604020202020204" pitchFamily="34" charset="0"/>
            </a:endParaRPr>
          </a:p>
        </p:txBody>
      </p:sp>
      <p:sp>
        <p:nvSpPr>
          <p:cNvPr id="66562" name="Google Shape;114;p22">
            <a:extLst>
              <a:ext uri="{FF2B5EF4-FFF2-40B4-BE49-F238E27FC236}">
                <a16:creationId xmlns:a16="http://schemas.microsoft.com/office/drawing/2014/main" id="{40C57818-B98D-5B4D-94ED-97506B742D75}"/>
              </a:ext>
            </a:extLst>
          </p:cNvPr>
          <p:cNvSpPr>
            <a:spLocks noGrp="1"/>
          </p:cNvSpPr>
          <p:nvPr>
            <p:ph type="body" idx="4294967295"/>
          </p:nvPr>
        </p:nvSpPr>
        <p:spPr>
          <a:xfrm>
            <a:off x="711200" y="2822575"/>
            <a:ext cx="4581525" cy="1798638"/>
          </a:xfrm>
        </p:spPr>
        <p:txBody>
          <a:bodyPr lIns="91425" tIns="45700" rIns="91425" bIns="45700"/>
          <a:lstStyle/>
          <a:p>
            <a:pPr>
              <a:spcBef>
                <a:spcPct val="0"/>
              </a:spcBef>
              <a:buClr>
                <a:srgbClr val="EEB111"/>
              </a:buClr>
              <a:buSzPts val="1600"/>
              <a:buFont typeface="Arial" panose="020B0604020202020204" pitchFamily="34" charset="0"/>
              <a:buAutoNum type="arabicPeriod"/>
            </a:pPr>
            <a:r>
              <a:rPr lang="en-NL" altLang="en-NL" sz="1600">
                <a:solidFill>
                  <a:srgbClr val="00517B"/>
                </a:solidFill>
                <a:ea typeface="Lato" panose="020F0502020204030203" pitchFamily="34" charset="0"/>
                <a:cs typeface="Arial" panose="020B0604020202020204" pitchFamily="34" charset="0"/>
                <a:sym typeface="Lato" panose="020F0502020204030203" pitchFamily="34" charset="0"/>
              </a:rPr>
              <a:t>Scholarly Publishing</a:t>
            </a:r>
            <a:endParaRPr lang="en-NL" altLang="en-NL">
              <a:ea typeface="Lato" panose="020F0502020204030203" pitchFamily="34" charset="0"/>
              <a:cs typeface="Arial" panose="020B0604020202020204" pitchFamily="34" charset="0"/>
            </a:endParaRPr>
          </a:p>
          <a:p>
            <a:pPr>
              <a:spcBef>
                <a:spcPct val="0"/>
              </a:spcBef>
              <a:buClr>
                <a:srgbClr val="EEB111"/>
              </a:buClr>
              <a:buSzPts val="1600"/>
              <a:buFont typeface="Arial" panose="020B0604020202020204" pitchFamily="34" charset="0"/>
              <a:buAutoNum type="arabicPeriod"/>
            </a:pPr>
            <a:r>
              <a:rPr lang="en-NL" altLang="en-NL" sz="1600">
                <a:solidFill>
                  <a:srgbClr val="00517B"/>
                </a:solidFill>
                <a:ea typeface="Lato" panose="020F0502020204030203" pitchFamily="34" charset="0"/>
                <a:cs typeface="Arial" panose="020B0604020202020204" pitchFamily="34" charset="0"/>
                <a:sym typeface="Lato" panose="020F0502020204030203" pitchFamily="34" charset="0"/>
              </a:rPr>
              <a:t>FAIR Data</a:t>
            </a:r>
            <a:endParaRPr lang="en-NL" altLang="en-NL">
              <a:cs typeface="Arial" panose="020B0604020202020204" pitchFamily="34" charset="0"/>
            </a:endParaRPr>
          </a:p>
          <a:p>
            <a:pPr>
              <a:spcBef>
                <a:spcPct val="0"/>
              </a:spcBef>
              <a:buClr>
                <a:srgbClr val="EEB111"/>
              </a:buClr>
              <a:buSzPts val="1600"/>
              <a:buFont typeface="Arial" panose="020B0604020202020204" pitchFamily="34" charset="0"/>
              <a:buAutoNum type="arabicPeriod"/>
            </a:pPr>
            <a:r>
              <a:rPr lang="en-NL" altLang="en-NL" sz="1600">
                <a:solidFill>
                  <a:srgbClr val="00517B"/>
                </a:solidFill>
                <a:ea typeface="Lato" panose="020F0502020204030203" pitchFamily="34" charset="0"/>
                <a:cs typeface="Lato" panose="020F0502020204030203" pitchFamily="34" charset="0"/>
                <a:sym typeface="Lato" panose="020F0502020204030203" pitchFamily="34" charset="0"/>
              </a:rPr>
              <a:t>Research Infrastructures &amp; the EOSC</a:t>
            </a:r>
            <a:endParaRPr lang="en-NL" altLang="en-NL">
              <a:cs typeface="Arial" panose="020B0604020202020204" pitchFamily="34" charset="0"/>
            </a:endParaRPr>
          </a:p>
          <a:p>
            <a:pPr>
              <a:spcBef>
                <a:spcPct val="0"/>
              </a:spcBef>
              <a:buClr>
                <a:srgbClr val="EEB111"/>
              </a:buClr>
              <a:buSzPts val="1600"/>
              <a:buFont typeface="Arial" panose="020B0604020202020204" pitchFamily="34" charset="0"/>
              <a:buAutoNum type="arabicPeriod"/>
            </a:pPr>
            <a:r>
              <a:rPr lang="en-NL" altLang="en-NL" sz="1600">
                <a:solidFill>
                  <a:srgbClr val="00517B"/>
                </a:solidFill>
                <a:ea typeface="Lato" panose="020F0502020204030203" pitchFamily="34" charset="0"/>
                <a:cs typeface="Lato" panose="020F0502020204030203" pitchFamily="34" charset="0"/>
                <a:sym typeface="Lato" panose="020F0502020204030203" pitchFamily="34" charset="0"/>
              </a:rPr>
              <a:t>Metrics &amp; Rewards</a:t>
            </a:r>
            <a:endParaRPr lang="en-NL" altLang="en-NL">
              <a:cs typeface="Arial" panose="020B0604020202020204" pitchFamily="34" charset="0"/>
            </a:endParaRPr>
          </a:p>
          <a:p>
            <a:pPr>
              <a:spcBef>
                <a:spcPct val="0"/>
              </a:spcBef>
              <a:buClr>
                <a:srgbClr val="EEB111"/>
              </a:buClr>
              <a:buSzPts val="1600"/>
              <a:buFont typeface="Arial" panose="020B0604020202020204" pitchFamily="34" charset="0"/>
              <a:buAutoNum type="arabicPeriod"/>
            </a:pPr>
            <a:r>
              <a:rPr lang="en-NL" altLang="en-NL" sz="1600">
                <a:solidFill>
                  <a:srgbClr val="00517B"/>
                </a:solidFill>
                <a:ea typeface="Lato" panose="020F0502020204030203" pitchFamily="34" charset="0"/>
                <a:cs typeface="Lato" panose="020F0502020204030203" pitchFamily="34" charset="0"/>
                <a:sym typeface="Lato" panose="020F0502020204030203" pitchFamily="34" charset="0"/>
              </a:rPr>
              <a:t>Open Science Skills</a:t>
            </a:r>
            <a:endParaRPr lang="en-NL" altLang="en-NL">
              <a:cs typeface="Arial" panose="020B0604020202020204" pitchFamily="34" charset="0"/>
            </a:endParaRPr>
          </a:p>
          <a:p>
            <a:pPr>
              <a:spcBef>
                <a:spcPct val="0"/>
              </a:spcBef>
              <a:buClr>
                <a:srgbClr val="EEB111"/>
              </a:buClr>
              <a:buSzPts val="1600"/>
              <a:buFont typeface="Arial" panose="020B0604020202020204" pitchFamily="34" charset="0"/>
              <a:buAutoNum type="arabicPeriod"/>
            </a:pPr>
            <a:r>
              <a:rPr lang="en-NL" altLang="en-NL" sz="1600">
                <a:solidFill>
                  <a:srgbClr val="00517B"/>
                </a:solidFill>
                <a:ea typeface="Lato" panose="020F0502020204030203" pitchFamily="34" charset="0"/>
                <a:cs typeface="Lato" panose="020F0502020204030203" pitchFamily="34" charset="0"/>
                <a:sym typeface="Lato" panose="020F0502020204030203" pitchFamily="34" charset="0"/>
              </a:rPr>
              <a:t>Research Integrity</a:t>
            </a:r>
            <a:endParaRPr lang="en-NL" altLang="en-NL">
              <a:cs typeface="Arial" panose="020B0604020202020204" pitchFamily="34" charset="0"/>
            </a:endParaRPr>
          </a:p>
          <a:p>
            <a:pPr>
              <a:spcBef>
                <a:spcPct val="0"/>
              </a:spcBef>
              <a:buClr>
                <a:srgbClr val="EEB111"/>
              </a:buClr>
              <a:buSzPts val="1600"/>
              <a:buFont typeface="Arial" panose="020B0604020202020204" pitchFamily="34" charset="0"/>
              <a:buAutoNum type="arabicPeriod"/>
            </a:pPr>
            <a:r>
              <a:rPr lang="en-NL" altLang="en-NL" sz="1600">
                <a:solidFill>
                  <a:srgbClr val="00517B"/>
                </a:solidFill>
                <a:ea typeface="Lato" panose="020F0502020204030203" pitchFamily="34" charset="0"/>
                <a:cs typeface="Lato" panose="020F0502020204030203" pitchFamily="34" charset="0"/>
                <a:sym typeface="Lato" panose="020F0502020204030203" pitchFamily="34" charset="0"/>
              </a:rPr>
              <a:t>Citizen Science</a:t>
            </a:r>
            <a:endParaRPr lang="en-NL" altLang="en-NL">
              <a:cs typeface="Arial" panose="020B0604020202020204" pitchFamily="34" charset="0"/>
            </a:endParaRPr>
          </a:p>
        </p:txBody>
      </p:sp>
      <p:pic>
        <p:nvPicPr>
          <p:cNvPr id="66563" name="Google Shape;115;p22">
            <a:extLst>
              <a:ext uri="{FF2B5EF4-FFF2-40B4-BE49-F238E27FC236}">
                <a16:creationId xmlns:a16="http://schemas.microsoft.com/office/drawing/2014/main" id="{5D084269-BDCE-FB43-AE8A-BC8A3AB3DCF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025" y="479425"/>
            <a:ext cx="3032125"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Google Shape;116;p22">
            <a:extLst>
              <a:ext uri="{FF2B5EF4-FFF2-40B4-BE49-F238E27FC236}">
                <a16:creationId xmlns:a16="http://schemas.microsoft.com/office/drawing/2014/main" id="{6520ABA1-58B5-B542-BC8B-74FDA1E6956C}"/>
              </a:ext>
            </a:extLst>
          </p:cNvPr>
          <p:cNvSpPr txBox="1">
            <a:spLocks noChangeArrowheads="1"/>
          </p:cNvSpPr>
          <p:nvPr/>
        </p:nvSpPr>
        <p:spPr bwMode="auto">
          <a:xfrm>
            <a:off x="585788" y="1158875"/>
            <a:ext cx="458152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600"/>
              </a:spcBef>
            </a:pPr>
            <a:r>
              <a:rPr lang="en-NL" altLang="en-NL" sz="1600" b="1">
                <a:solidFill>
                  <a:srgbClr val="EEB111"/>
                </a:solidFill>
                <a:latin typeface="Arial" panose="020B0604020202020204" pitchFamily="34" charset="0"/>
                <a:sym typeface="Lato" panose="020F0502020204030203" pitchFamily="34" charset="0"/>
              </a:rPr>
              <a:t>Translates</a:t>
            </a:r>
            <a:r>
              <a:rPr lang="en-NL" altLang="en-NL" sz="1600">
                <a:solidFill>
                  <a:srgbClr val="33557A"/>
                </a:solidFill>
                <a:latin typeface="Arial" panose="020B0604020202020204" pitchFamily="34" charset="0"/>
                <a:sym typeface="Lato" panose="020F0502020204030203" pitchFamily="34" charset="0"/>
              </a:rPr>
              <a:t> Open Science Policy Platform (OSPP) advice for libraries.</a:t>
            </a:r>
          </a:p>
          <a:p>
            <a:pPr>
              <a:spcBef>
                <a:spcPts val="600"/>
              </a:spcBef>
            </a:pPr>
            <a:r>
              <a:rPr lang="en-NL" altLang="en-NL" sz="1600" b="1">
                <a:solidFill>
                  <a:srgbClr val="EEB111"/>
                </a:solidFill>
                <a:latin typeface="Arial" panose="020B0604020202020204" pitchFamily="34" charset="0"/>
                <a:sym typeface="Lato" panose="020F0502020204030203" pitchFamily="34" charset="0"/>
              </a:rPr>
              <a:t>⇢ </a:t>
            </a:r>
            <a:r>
              <a:rPr lang="en-NL" altLang="en-NL" sz="1600" u="sng">
                <a:solidFill>
                  <a:schemeClr val="hlink"/>
                </a:solidFill>
                <a:latin typeface="Arial" panose="020B0604020202020204" pitchFamily="34" charset="0"/>
                <a:sym typeface="Lato" panose="020F0502020204030203" pitchFamily="34" charset="0"/>
                <a:hlinkClick r:id="rId4"/>
              </a:rPr>
              <a:t>https://zenodo.org/record/1303002</a:t>
            </a:r>
            <a:r>
              <a:rPr lang="en-NL" altLang="en-NL" sz="1600">
                <a:solidFill>
                  <a:srgbClr val="1F497D"/>
                </a:solidFill>
                <a:latin typeface="Arial" panose="020B0604020202020204" pitchFamily="34" charset="0"/>
                <a:sym typeface="Lato" panose="020F0502020204030203" pitchFamily="34" charset="0"/>
              </a:rPr>
              <a:t> </a:t>
            </a:r>
          </a:p>
        </p:txBody>
      </p:sp>
      <p:sp>
        <p:nvSpPr>
          <p:cNvPr id="66565" name="Google Shape;117;p22">
            <a:extLst>
              <a:ext uri="{FF2B5EF4-FFF2-40B4-BE49-F238E27FC236}">
                <a16:creationId xmlns:a16="http://schemas.microsoft.com/office/drawing/2014/main" id="{1D67DF2C-F2AE-2D41-901B-26A309EF75A7}"/>
              </a:ext>
            </a:extLst>
          </p:cNvPr>
          <p:cNvSpPr txBox="1">
            <a:spLocks noChangeArrowheads="1"/>
          </p:cNvSpPr>
          <p:nvPr/>
        </p:nvSpPr>
        <p:spPr bwMode="auto">
          <a:xfrm>
            <a:off x="585788" y="2320925"/>
            <a:ext cx="31035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NL" altLang="en-NL" sz="2000" b="1">
                <a:solidFill>
                  <a:srgbClr val="00517B"/>
                </a:solidFill>
                <a:latin typeface="Arial" panose="020B0604020202020204" pitchFamily="34" charset="0"/>
                <a:sym typeface="Crimson Text" panose="02000503000000000000" pitchFamily="2" charset="77"/>
              </a:rPr>
              <a:t>Focus Areas</a:t>
            </a:r>
            <a:endParaRPr lang="en-NL" altLang="en-NL" sz="200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09" name="Google Shape;122;p23">
            <a:extLst>
              <a:ext uri="{FF2B5EF4-FFF2-40B4-BE49-F238E27FC236}">
                <a16:creationId xmlns:a16="http://schemas.microsoft.com/office/drawing/2014/main" id="{2B8BE19C-2E73-5B47-8587-894414CF982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222250"/>
            <a:ext cx="6802437"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Google Shape;123;p23">
            <a:extLst>
              <a:ext uri="{FF2B5EF4-FFF2-40B4-BE49-F238E27FC236}">
                <a16:creationId xmlns:a16="http://schemas.microsoft.com/office/drawing/2014/main" id="{BB09EAE1-736D-C847-B7C4-9E1EA25DCA61}"/>
              </a:ext>
            </a:extLst>
          </p:cNvPr>
          <p:cNvSpPr>
            <a:spLocks noChangeArrowheads="1"/>
          </p:cNvSpPr>
          <p:nvPr/>
        </p:nvSpPr>
        <p:spPr bwMode="auto">
          <a:xfrm>
            <a:off x="2700338" y="771525"/>
            <a:ext cx="3663950" cy="3662363"/>
          </a:xfrm>
          <a:prstGeom prst="ellipse">
            <a:avLst/>
          </a:prstGeom>
          <a:solidFill>
            <a:srgbClr val="00517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buClr>
                <a:srgbClr val="FFFFFF"/>
              </a:buClr>
              <a:buSzPts val="2000"/>
              <a:buFont typeface="Lato" panose="020F0502020204030203" pitchFamily="34" charset="0"/>
              <a:buNone/>
            </a:pPr>
            <a:r>
              <a:rPr lang="en-NL" altLang="en-NL">
                <a:solidFill>
                  <a:srgbClr val="FFFFFF"/>
                </a:solidFill>
                <a:latin typeface="Arial" panose="020B0604020202020204" pitchFamily="34" charset="0"/>
                <a:sym typeface="Lato" panose="020F0502020204030203" pitchFamily="34" charset="0"/>
              </a:rPr>
              <a:t>Libraries can </a:t>
            </a:r>
            <a:r>
              <a:rPr lang="en-NL" altLang="en-NL" b="1">
                <a:solidFill>
                  <a:srgbClr val="EEB111"/>
                </a:solidFill>
                <a:latin typeface="Arial" panose="020B0604020202020204" pitchFamily="34" charset="0"/>
                <a:sym typeface="Lato" panose="020F0502020204030203" pitchFamily="34" charset="0"/>
              </a:rPr>
              <a:t>raise awareness</a:t>
            </a:r>
            <a:r>
              <a:rPr lang="en-NL" altLang="en-NL">
                <a:solidFill>
                  <a:srgbClr val="FFFFFF"/>
                </a:solidFill>
                <a:latin typeface="Arial" panose="020B0604020202020204" pitchFamily="34" charset="0"/>
                <a:sym typeface="Lato" panose="020F0502020204030203" pitchFamily="34" charset="0"/>
              </a:rPr>
              <a:t>, provide </a:t>
            </a:r>
            <a:r>
              <a:rPr lang="en-NL" altLang="en-NL" b="1">
                <a:solidFill>
                  <a:srgbClr val="EEB111"/>
                </a:solidFill>
                <a:latin typeface="Arial" panose="020B0604020202020204" pitchFamily="34" charset="0"/>
                <a:sym typeface="Lato" panose="020F0502020204030203" pitchFamily="34" charset="0"/>
              </a:rPr>
              <a:t>training</a:t>
            </a:r>
            <a:r>
              <a:rPr lang="en-NL" altLang="en-NL">
                <a:solidFill>
                  <a:srgbClr val="FFFFFF"/>
                </a:solidFill>
                <a:latin typeface="Arial" panose="020B0604020202020204" pitchFamily="34" charset="0"/>
                <a:sym typeface="Lato" panose="020F0502020204030203" pitchFamily="34" charset="0"/>
              </a:rPr>
              <a:t>, open </a:t>
            </a:r>
            <a:r>
              <a:rPr lang="en-NL" altLang="en-NL" b="1">
                <a:solidFill>
                  <a:srgbClr val="EEB111"/>
                </a:solidFill>
                <a:latin typeface="Arial" panose="020B0604020202020204" pitchFamily="34" charset="0"/>
                <a:sym typeface="Lato" panose="020F0502020204030203" pitchFamily="34" charset="0"/>
              </a:rPr>
              <a:t>research collections </a:t>
            </a:r>
            <a:r>
              <a:rPr lang="en-NL" altLang="en-NL">
                <a:solidFill>
                  <a:srgbClr val="FFFFFF"/>
                </a:solidFill>
                <a:latin typeface="Arial" panose="020B0604020202020204" pitchFamily="34" charset="0"/>
                <a:sym typeface="Lato" panose="020F0502020204030203" pitchFamily="34" charset="0"/>
              </a:rPr>
              <a:t>to innovative research methods and develop </a:t>
            </a:r>
            <a:r>
              <a:rPr lang="en-NL" altLang="en-NL" b="1">
                <a:solidFill>
                  <a:srgbClr val="EEB111"/>
                </a:solidFill>
                <a:latin typeface="Arial" panose="020B0604020202020204" pitchFamily="34" charset="0"/>
                <a:sym typeface="Lato" panose="020F0502020204030203" pitchFamily="34" charset="0"/>
              </a:rPr>
              <a:t>supportive policies </a:t>
            </a:r>
            <a:r>
              <a:rPr lang="en-NL" altLang="en-NL">
                <a:solidFill>
                  <a:srgbClr val="FFFFFF"/>
                </a:solidFill>
                <a:latin typeface="Arial" panose="020B0604020202020204" pitchFamily="34" charset="0"/>
                <a:sym typeface="Lato" panose="020F0502020204030203" pitchFamily="34" charset="0"/>
              </a:rPr>
              <a:t>and </a:t>
            </a:r>
            <a:r>
              <a:rPr lang="en-NL" altLang="en-NL" b="1">
                <a:solidFill>
                  <a:srgbClr val="EEB111"/>
                </a:solidFill>
                <a:latin typeface="Arial" panose="020B0604020202020204" pitchFamily="34" charset="0"/>
                <a:sym typeface="Lato" panose="020F0502020204030203" pitchFamily="34" charset="0"/>
              </a:rPr>
              <a:t>infrastructures</a:t>
            </a:r>
            <a:r>
              <a:rPr lang="en-NL" altLang="en-NL">
                <a:solidFill>
                  <a:srgbClr val="FFFFFF"/>
                </a:solidFill>
                <a:latin typeface="Arial" panose="020B0604020202020204" pitchFamily="34" charset="0"/>
                <a:sym typeface="Lato" panose="020F0502020204030203" pitchFamily="34" charset="0"/>
              </a:rPr>
              <a:t>.</a:t>
            </a:r>
            <a:endParaRPr lang="en-NL" altLang="en-N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Google Shape;175;p17">
            <a:extLst>
              <a:ext uri="{FF2B5EF4-FFF2-40B4-BE49-F238E27FC236}">
                <a16:creationId xmlns:a16="http://schemas.microsoft.com/office/drawing/2014/main" id="{E4478580-D85D-5B45-BEE6-ECAE114E2CF8}"/>
              </a:ext>
            </a:extLst>
          </p:cNvPr>
          <p:cNvSpPr>
            <a:spLocks noGrp="1"/>
          </p:cNvSpPr>
          <p:nvPr>
            <p:ph type="ctrTitle" idx="4294967295"/>
          </p:nvPr>
        </p:nvSpPr>
        <p:spPr>
          <a:xfrm>
            <a:off x="1619250" y="1636713"/>
            <a:ext cx="5976938" cy="1160462"/>
          </a:xfrm>
        </p:spPr>
        <p:txBody>
          <a:bodyPr anchor="b"/>
          <a:lstStyle/>
          <a:p>
            <a:r>
              <a:rPr lang="nl-NL" altLang="nl-NL" sz="4000" b="1">
                <a:solidFill>
                  <a:schemeClr val="bg1"/>
                </a:solidFill>
              </a:rPr>
              <a:t>Thank you!</a:t>
            </a:r>
          </a:p>
        </p:txBody>
      </p:sp>
      <p:sp>
        <p:nvSpPr>
          <p:cNvPr id="50178" name="Rechthoek 1">
            <a:extLst>
              <a:ext uri="{FF2B5EF4-FFF2-40B4-BE49-F238E27FC236}">
                <a16:creationId xmlns:a16="http://schemas.microsoft.com/office/drawing/2014/main" id="{1BD6B10A-2FA1-3B4E-B103-29D550C0CC3B}"/>
              </a:ext>
            </a:extLst>
          </p:cNvPr>
          <p:cNvSpPr>
            <a:spLocks noChangeArrowheads="1"/>
          </p:cNvSpPr>
          <p:nvPr/>
        </p:nvSpPr>
        <p:spPr bwMode="auto">
          <a:xfrm>
            <a:off x="1692275" y="2947988"/>
            <a:ext cx="590391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en-US" sz="3600" i="1">
                <a:solidFill>
                  <a:schemeClr val="bg1"/>
                </a:solidFill>
                <a:ea typeface="ＭＳ Ｐゴシック" panose="020B0600070205080204" pitchFamily="34" charset="-128"/>
              </a:rPr>
              <a:t>Questions?</a:t>
            </a:r>
            <a:br>
              <a:rPr lang="nl-NL" altLang="en-US" sz="3600">
                <a:solidFill>
                  <a:schemeClr val="bg1"/>
                </a:solidFill>
                <a:ea typeface="ＭＳ Ｐゴシック" panose="020B0600070205080204" pitchFamily="34" charset="-128"/>
              </a:rPr>
            </a:br>
            <a:br>
              <a:rPr lang="nl-NL" altLang="en-US" sz="3600">
                <a:solidFill>
                  <a:schemeClr val="bg1"/>
                </a:solidFill>
                <a:ea typeface="ＭＳ Ｐゴシック" panose="020B0600070205080204" pitchFamily="34" charset="-128"/>
              </a:rPr>
            </a:br>
            <a:r>
              <a:rPr lang="nl-NL" altLang="en-US" sz="2000">
                <a:solidFill>
                  <a:schemeClr val="bg1"/>
                </a:solidFill>
                <a:ea typeface="ＭＳ Ｐゴシック" panose="020B0600070205080204" pitchFamily="34" charset="-128"/>
              </a:rPr>
              <a:t>liber@libereurope.org </a:t>
            </a:r>
            <a:endParaRPr lang="en-US" altLang="en-US" sz="2000">
              <a:latin typeface="Calibri" panose="020F0502020204030204" pitchFamily="34" charset="0"/>
              <a:ea typeface="ＭＳ Ｐゴシック" panose="020B0600070205080204" pitchFamily="34" charset="-128"/>
            </a:endParaRPr>
          </a:p>
        </p:txBody>
      </p:sp>
      <p:pic>
        <p:nvPicPr>
          <p:cNvPr id="50179" name="Picture 2" descr="G:\COM Tools\Core Assets (Logo, Organogram, Fonts, Network Map)\Logos\PNG\White Lettering - Transparent Background.png">
            <a:extLst>
              <a:ext uri="{FF2B5EF4-FFF2-40B4-BE49-F238E27FC236}">
                <a16:creationId xmlns:a16="http://schemas.microsoft.com/office/drawing/2014/main" id="{C7634725-3095-E748-B518-97F7C3A22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700088"/>
            <a:ext cx="1441450"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hthoek 5">
            <a:extLst>
              <a:ext uri="{FF2B5EF4-FFF2-40B4-BE49-F238E27FC236}">
                <a16:creationId xmlns:a16="http://schemas.microsoft.com/office/drawing/2014/main" id="{9EDB5E37-24C7-DE4F-858D-91FCE01024D6}"/>
              </a:ext>
            </a:extLst>
          </p:cNvPr>
          <p:cNvSpPr>
            <a:spLocks noChangeArrowheads="1"/>
          </p:cNvSpPr>
          <p:nvPr/>
        </p:nvSpPr>
        <p:spPr bwMode="auto">
          <a:xfrm>
            <a:off x="3095625" y="4791075"/>
            <a:ext cx="30956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en-US" sz="600" i="1">
                <a:solidFill>
                  <a:schemeClr val="bg1"/>
                </a:solidFill>
                <a:ea typeface="ＭＳ Ｐゴシック" panose="020B0600070205080204" pitchFamily="34" charset="-128"/>
              </a:rPr>
              <a:t>Credits:  These slides are CC BY. Photographs by LIBER, LILLIAD Learning Centre Innovation, Cantonal and University Library of Lausanne. Template by SlidesCarnival.</a:t>
            </a:r>
            <a:endParaRPr lang="en-US" altLang="en-US" sz="600" i="1">
              <a:latin typeface="Calibri" panose="020F0502020204030204" pitchFamily="34" charset="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FS-SRV-P100\Users$\fgr020\Downloads\35950259920_4994f44d48_k.jpg">
            <a:extLst>
              <a:ext uri="{FF2B5EF4-FFF2-40B4-BE49-F238E27FC236}">
                <a16:creationId xmlns:a16="http://schemas.microsoft.com/office/drawing/2014/main" id="{F7252FCD-0019-7A46-B9C5-E1C6CB075277}"/>
              </a:ext>
            </a:extLst>
          </p:cNvPr>
          <p:cNvPicPr>
            <a:picLocks noChangeAspect="1" noChangeArrowheads="1"/>
          </p:cNvPicPr>
          <p:nvPr/>
        </p:nvPicPr>
        <p:blipFill rotWithShape="1">
          <a:blip r:embed="rId3" cstate="print"/>
          <a:srcRect l="14355" t="-136" r="19043" b="136"/>
          <a:stretch/>
        </p:blipFill>
        <p:spPr bwMode="auto">
          <a:xfrm>
            <a:off x="6361736" y="1049118"/>
            <a:ext cx="3034800" cy="3034800"/>
          </a:xfrm>
          <a:prstGeom prst="ellipse">
            <a:avLst/>
          </a:prstGeom>
          <a:noFill/>
        </p:spPr>
      </p:pic>
      <p:sp>
        <p:nvSpPr>
          <p:cNvPr id="15362" name="Google Shape;193;p19">
            <a:extLst>
              <a:ext uri="{FF2B5EF4-FFF2-40B4-BE49-F238E27FC236}">
                <a16:creationId xmlns:a16="http://schemas.microsoft.com/office/drawing/2014/main" id="{375B47F4-3EE4-9741-8AFC-114CF065F9D7}"/>
              </a:ext>
            </a:extLst>
          </p:cNvPr>
          <p:cNvSpPr>
            <a:spLocks noGrp="1"/>
          </p:cNvSpPr>
          <p:nvPr>
            <p:ph type="title"/>
          </p:nvPr>
        </p:nvSpPr>
        <p:spPr>
          <a:xfrm>
            <a:off x="528638" y="915988"/>
            <a:ext cx="4691062" cy="682625"/>
          </a:xfrm>
        </p:spPr>
        <p:txBody>
          <a:bodyPr/>
          <a:lstStyle/>
          <a:p>
            <a:pPr>
              <a:spcBef>
                <a:spcPct val="0"/>
              </a:spcBef>
              <a:spcAft>
                <a:spcPct val="0"/>
              </a:spcAft>
            </a:pPr>
            <a:r>
              <a:rPr lang="en-US" altLang="en-US">
                <a:solidFill>
                  <a:srgbClr val="33557A"/>
                </a:solidFill>
              </a:rPr>
              <a:t>Europe’s Research Library Network</a:t>
            </a:r>
          </a:p>
        </p:txBody>
      </p:sp>
      <p:sp>
        <p:nvSpPr>
          <p:cNvPr id="15363" name="Google Shape;194;p19">
            <a:extLst>
              <a:ext uri="{FF2B5EF4-FFF2-40B4-BE49-F238E27FC236}">
                <a16:creationId xmlns:a16="http://schemas.microsoft.com/office/drawing/2014/main" id="{798035A7-1ECB-BD47-9E9B-16B1CB780349}"/>
              </a:ext>
            </a:extLst>
          </p:cNvPr>
          <p:cNvSpPr>
            <a:spLocks noGrp="1"/>
          </p:cNvSpPr>
          <p:nvPr>
            <p:ph type="body" idx="1"/>
          </p:nvPr>
        </p:nvSpPr>
        <p:spPr>
          <a:xfrm>
            <a:off x="1069975" y="1957388"/>
            <a:ext cx="1484313" cy="2619375"/>
          </a:xfrm>
        </p:spPr>
        <p:txBody>
          <a:bodyPr/>
          <a:lstStyle/>
          <a:p>
            <a:pPr marL="0">
              <a:spcAft>
                <a:spcPct val="0"/>
              </a:spcAft>
            </a:pPr>
            <a:r>
              <a:rPr lang="en-US" altLang="en-US" sz="1200" b="1">
                <a:solidFill>
                  <a:srgbClr val="EEB111"/>
                </a:solidFill>
              </a:rPr>
              <a:t>Founded in 1971</a:t>
            </a:r>
          </a:p>
          <a:p>
            <a:pPr marL="0">
              <a:spcAft>
                <a:spcPct val="0"/>
              </a:spcAft>
            </a:pPr>
            <a:r>
              <a:rPr lang="en-US" altLang="en-US" sz="1200">
                <a:solidFill>
                  <a:srgbClr val="33557A"/>
                </a:solidFill>
              </a:rPr>
              <a:t>Research libraries working together for nearly 50 years.</a:t>
            </a:r>
          </a:p>
        </p:txBody>
      </p:sp>
      <p:sp>
        <p:nvSpPr>
          <p:cNvPr id="15364" name="Tijdelijke aanduiding voor tekst 1">
            <a:extLst>
              <a:ext uri="{FF2B5EF4-FFF2-40B4-BE49-F238E27FC236}">
                <a16:creationId xmlns:a16="http://schemas.microsoft.com/office/drawing/2014/main" id="{8037784E-CCE6-7046-ABFA-F05791783DBB}"/>
              </a:ext>
            </a:extLst>
          </p:cNvPr>
          <p:cNvSpPr>
            <a:spLocks noGrp="1"/>
          </p:cNvSpPr>
          <p:nvPr>
            <p:ph type="body" idx="2"/>
          </p:nvPr>
        </p:nvSpPr>
        <p:spPr>
          <a:xfrm>
            <a:off x="2630488" y="1957388"/>
            <a:ext cx="1485900" cy="2619375"/>
          </a:xfrm>
        </p:spPr>
        <p:txBody>
          <a:bodyPr/>
          <a:lstStyle/>
          <a:p>
            <a:pPr marL="0">
              <a:spcAft>
                <a:spcPct val="0"/>
              </a:spcAft>
            </a:pPr>
            <a:r>
              <a:rPr lang="en-US" altLang="en-US" sz="1200" b="1">
                <a:solidFill>
                  <a:srgbClr val="EEB111"/>
                </a:solidFill>
              </a:rPr>
              <a:t>451 Libraries</a:t>
            </a:r>
          </a:p>
          <a:p>
            <a:pPr marL="0">
              <a:spcAft>
                <a:spcPct val="0"/>
              </a:spcAft>
            </a:pPr>
            <a:r>
              <a:rPr lang="nl-NL" altLang="en-US" sz="1200">
                <a:solidFill>
                  <a:srgbClr val="33557A"/>
                </a:solidFill>
              </a:rPr>
              <a:t>National and university libraries, plus special libraries, consortia, and individuals.</a:t>
            </a:r>
            <a:endParaRPr lang="en-US" altLang="en-US" sz="1200">
              <a:solidFill>
                <a:srgbClr val="33557A"/>
              </a:solidFill>
            </a:endParaRPr>
          </a:p>
        </p:txBody>
      </p:sp>
      <p:sp>
        <p:nvSpPr>
          <p:cNvPr id="15365" name="Tijdelijke aanduiding voor tekst 2">
            <a:extLst>
              <a:ext uri="{FF2B5EF4-FFF2-40B4-BE49-F238E27FC236}">
                <a16:creationId xmlns:a16="http://schemas.microsoft.com/office/drawing/2014/main" id="{A0B1B724-C3F6-A640-A49E-71D8BE21A840}"/>
              </a:ext>
            </a:extLst>
          </p:cNvPr>
          <p:cNvSpPr>
            <a:spLocks noGrp="1"/>
          </p:cNvSpPr>
          <p:nvPr>
            <p:ph type="body" idx="3"/>
          </p:nvPr>
        </p:nvSpPr>
        <p:spPr>
          <a:xfrm>
            <a:off x="4192588" y="1957388"/>
            <a:ext cx="1484312" cy="2619375"/>
          </a:xfrm>
        </p:spPr>
        <p:txBody>
          <a:bodyPr/>
          <a:lstStyle/>
          <a:p>
            <a:pPr marL="0">
              <a:spcAft>
                <a:spcPct val="0"/>
              </a:spcAft>
            </a:pPr>
            <a:r>
              <a:rPr lang="nl-NL" altLang="en-US" sz="1200" b="1">
                <a:solidFill>
                  <a:srgbClr val="EEB111"/>
                </a:solidFill>
              </a:rPr>
              <a:t>40 Countries</a:t>
            </a:r>
            <a:endParaRPr lang="en-US" altLang="en-US" sz="1200" b="1">
              <a:solidFill>
                <a:srgbClr val="EEB111"/>
              </a:solidFill>
            </a:endParaRPr>
          </a:p>
          <a:p>
            <a:pPr marL="0">
              <a:spcAft>
                <a:spcPct val="0"/>
              </a:spcAft>
            </a:pPr>
            <a:r>
              <a:rPr lang="nl-NL" altLang="en-US" sz="1200">
                <a:solidFill>
                  <a:srgbClr val="33557A"/>
                </a:solidFill>
              </a:rPr>
              <a:t>A third of LIBER libraries are located in Southern and Eastern Europe.</a:t>
            </a:r>
            <a:endParaRPr lang="en-US" altLang="en-US" sz="1200">
              <a:solidFill>
                <a:srgbClr val="33557A"/>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descr="G:\COM Tools\Core Assets (Logo, Organogram, Fonts, Network Map)\Map\Map_Liber_Europe_colour2.png">
            <a:extLst>
              <a:ext uri="{FF2B5EF4-FFF2-40B4-BE49-F238E27FC236}">
                <a16:creationId xmlns:a16="http://schemas.microsoft.com/office/drawing/2014/main" id="{138595C8-104A-E848-B3FD-00717BC05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68288"/>
            <a:ext cx="5472112"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G:\COM Tools\Core Assets (Logo, Organogram, Fonts, Network Map)\Map\MAP-2-regions.png">
            <a:extLst>
              <a:ext uri="{FF2B5EF4-FFF2-40B4-BE49-F238E27FC236}">
                <a16:creationId xmlns:a16="http://schemas.microsoft.com/office/drawing/2014/main" id="{6653CA1F-C388-E54D-87CE-647F3C6B0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23825"/>
            <a:ext cx="5475287"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8" name="Groep 16">
            <a:extLst>
              <a:ext uri="{FF2B5EF4-FFF2-40B4-BE49-F238E27FC236}">
                <a16:creationId xmlns:a16="http://schemas.microsoft.com/office/drawing/2014/main" id="{ACB71C44-D479-8448-98CA-1601B039BAB9}"/>
              </a:ext>
            </a:extLst>
          </p:cNvPr>
          <p:cNvGrpSpPr>
            <a:grpSpLocks/>
          </p:cNvGrpSpPr>
          <p:nvPr/>
        </p:nvGrpSpPr>
        <p:grpSpPr bwMode="auto">
          <a:xfrm>
            <a:off x="5492750" y="411163"/>
            <a:ext cx="804863" cy="804862"/>
            <a:chOff x="5449801" y="301347"/>
            <a:chExt cx="805274" cy="805274"/>
          </a:xfrm>
        </p:grpSpPr>
        <p:sp>
          <p:nvSpPr>
            <p:cNvPr id="19471" name="Google Shape;46;p5">
              <a:extLst>
                <a:ext uri="{FF2B5EF4-FFF2-40B4-BE49-F238E27FC236}">
                  <a16:creationId xmlns:a16="http://schemas.microsoft.com/office/drawing/2014/main" id="{5620D948-48C9-C145-A8C6-BD8FAA4AE97E}"/>
                </a:ext>
              </a:extLst>
            </p:cNvPr>
            <p:cNvSpPr>
              <a:spLocks noChangeArrowheads="1"/>
            </p:cNvSpPr>
            <p:nvPr/>
          </p:nvSpPr>
          <p:spPr bwMode="auto">
            <a:xfrm>
              <a:off x="5449801" y="301347"/>
              <a:ext cx="805274" cy="805274"/>
            </a:xfrm>
            <a:prstGeom prst="ellipse">
              <a:avLst/>
            </a:prstGeom>
            <a:noFill/>
            <a:ln w="9525">
              <a:solidFill>
                <a:srgbClr val="E8E8E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9472" name="Google Shape;56;p5">
              <a:extLst>
                <a:ext uri="{FF2B5EF4-FFF2-40B4-BE49-F238E27FC236}">
                  <a16:creationId xmlns:a16="http://schemas.microsoft.com/office/drawing/2014/main" id="{1506F8AC-CCB1-2342-9FE5-33476D6EFBF3}"/>
                </a:ext>
              </a:extLst>
            </p:cNvPr>
            <p:cNvSpPr>
              <a:spLocks noChangeArrowheads="1"/>
            </p:cNvSpPr>
            <p:nvPr/>
          </p:nvSpPr>
          <p:spPr bwMode="auto">
            <a:xfrm>
              <a:off x="5492398" y="344121"/>
              <a:ext cx="720080" cy="719726"/>
            </a:xfrm>
            <a:prstGeom prst="ellipse">
              <a:avLst/>
            </a:prstGeom>
            <a:solidFill>
              <a:srgbClr val="659AD2">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2" name="Rechthoek 11">
              <a:extLst>
                <a:ext uri="{FF2B5EF4-FFF2-40B4-BE49-F238E27FC236}">
                  <a16:creationId xmlns:a16="http://schemas.microsoft.com/office/drawing/2014/main" id="{C6A2E350-DD27-2446-95D2-5F8A8E46B986}"/>
                </a:ext>
              </a:extLst>
            </p:cNvPr>
            <p:cNvSpPr/>
            <p:nvPr/>
          </p:nvSpPr>
          <p:spPr>
            <a:xfrm>
              <a:off x="5492686" y="523711"/>
              <a:ext cx="719504" cy="370076"/>
            </a:xfrm>
            <a:prstGeom prst="rect">
              <a:avLst/>
            </a:prstGeom>
          </p:spPr>
          <p:txBody>
            <a:bodyPr>
              <a:spAutoFit/>
            </a:bodyPr>
            <a:lstStyle/>
            <a:p>
              <a:pPr algn="ctr" eaLnBrk="1" hangingPunct="1">
                <a:defRPr/>
              </a:pPr>
              <a:r>
                <a:rPr lang="nl-NL" b="1" dirty="0">
                  <a:solidFill>
                    <a:srgbClr val="659AD2"/>
                  </a:solidFill>
                  <a:latin typeface="+mn-lt"/>
                </a:rPr>
                <a:t>17%</a:t>
              </a:r>
              <a:endParaRPr lang="en-US" b="1" dirty="0">
                <a:solidFill>
                  <a:srgbClr val="659AD2"/>
                </a:solidFill>
                <a:latin typeface="+mn-lt"/>
              </a:endParaRPr>
            </a:p>
          </p:txBody>
        </p:sp>
      </p:grpSp>
      <p:grpSp>
        <p:nvGrpSpPr>
          <p:cNvPr id="19459" name="Groep 27">
            <a:extLst>
              <a:ext uri="{FF2B5EF4-FFF2-40B4-BE49-F238E27FC236}">
                <a16:creationId xmlns:a16="http://schemas.microsoft.com/office/drawing/2014/main" id="{4C39A46C-C7F5-D84B-A86E-308796C75D72}"/>
              </a:ext>
            </a:extLst>
          </p:cNvPr>
          <p:cNvGrpSpPr>
            <a:grpSpLocks/>
          </p:cNvGrpSpPr>
          <p:nvPr/>
        </p:nvGrpSpPr>
        <p:grpSpPr bwMode="auto">
          <a:xfrm>
            <a:off x="6659563" y="2143125"/>
            <a:ext cx="806450" cy="804863"/>
            <a:chOff x="6545627" y="1952841"/>
            <a:chExt cx="805274" cy="805274"/>
          </a:xfrm>
        </p:grpSpPr>
        <p:sp>
          <p:nvSpPr>
            <p:cNvPr id="19468" name="Google Shape;46;p5">
              <a:extLst>
                <a:ext uri="{FF2B5EF4-FFF2-40B4-BE49-F238E27FC236}">
                  <a16:creationId xmlns:a16="http://schemas.microsoft.com/office/drawing/2014/main" id="{9A81E977-1DF8-284F-975E-7B3BA4EB223F}"/>
                </a:ext>
              </a:extLst>
            </p:cNvPr>
            <p:cNvSpPr>
              <a:spLocks noChangeArrowheads="1"/>
            </p:cNvSpPr>
            <p:nvPr/>
          </p:nvSpPr>
          <p:spPr bwMode="auto">
            <a:xfrm>
              <a:off x="6545627" y="1952841"/>
              <a:ext cx="805274" cy="805274"/>
            </a:xfrm>
            <a:prstGeom prst="ellipse">
              <a:avLst/>
            </a:prstGeom>
            <a:noFill/>
            <a:ln w="9525">
              <a:solidFill>
                <a:srgbClr val="E8E8E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9469" name="Google Shape;56;p5">
              <a:extLst>
                <a:ext uri="{FF2B5EF4-FFF2-40B4-BE49-F238E27FC236}">
                  <a16:creationId xmlns:a16="http://schemas.microsoft.com/office/drawing/2014/main" id="{38705652-182A-CB45-8F17-0D51F937F107}"/>
                </a:ext>
              </a:extLst>
            </p:cNvPr>
            <p:cNvSpPr>
              <a:spLocks noChangeArrowheads="1"/>
            </p:cNvSpPr>
            <p:nvPr/>
          </p:nvSpPr>
          <p:spPr bwMode="auto">
            <a:xfrm>
              <a:off x="6588224" y="1995615"/>
              <a:ext cx="720080" cy="719726"/>
            </a:xfrm>
            <a:prstGeom prst="ellipse">
              <a:avLst/>
            </a:prstGeom>
            <a:solidFill>
              <a:srgbClr val="F37432">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0" name="Rechthoek 19">
              <a:extLst>
                <a:ext uri="{FF2B5EF4-FFF2-40B4-BE49-F238E27FC236}">
                  <a16:creationId xmlns:a16="http://schemas.microsoft.com/office/drawing/2014/main" id="{ED1E1857-1EBB-8543-94C4-ACCE0D360AC6}"/>
                </a:ext>
              </a:extLst>
            </p:cNvPr>
            <p:cNvSpPr/>
            <p:nvPr/>
          </p:nvSpPr>
          <p:spPr>
            <a:xfrm>
              <a:off x="6588426" y="2175204"/>
              <a:ext cx="719674" cy="370077"/>
            </a:xfrm>
            <a:prstGeom prst="rect">
              <a:avLst/>
            </a:prstGeom>
          </p:spPr>
          <p:txBody>
            <a:bodyPr>
              <a:spAutoFit/>
            </a:bodyPr>
            <a:lstStyle/>
            <a:p>
              <a:pPr algn="ctr" eaLnBrk="1" hangingPunct="1">
                <a:defRPr/>
              </a:pPr>
              <a:r>
                <a:rPr lang="nl-NL" b="1" dirty="0">
                  <a:solidFill>
                    <a:srgbClr val="F37432"/>
                  </a:solidFill>
                  <a:latin typeface="+mn-lt"/>
                </a:rPr>
                <a:t>12%</a:t>
              </a:r>
              <a:endParaRPr lang="en-US" b="1" dirty="0">
                <a:solidFill>
                  <a:srgbClr val="F37432"/>
                </a:solidFill>
                <a:latin typeface="+mn-lt"/>
              </a:endParaRPr>
            </a:p>
          </p:txBody>
        </p:sp>
      </p:grpSp>
      <p:grpSp>
        <p:nvGrpSpPr>
          <p:cNvPr id="19460" name="Groep 26">
            <a:extLst>
              <a:ext uri="{FF2B5EF4-FFF2-40B4-BE49-F238E27FC236}">
                <a16:creationId xmlns:a16="http://schemas.microsoft.com/office/drawing/2014/main" id="{D49258D5-A056-824A-9F2D-C41C04025810}"/>
              </a:ext>
            </a:extLst>
          </p:cNvPr>
          <p:cNvGrpSpPr>
            <a:grpSpLocks/>
          </p:cNvGrpSpPr>
          <p:nvPr/>
        </p:nvGrpSpPr>
        <p:grpSpPr bwMode="auto">
          <a:xfrm>
            <a:off x="1630363" y="1787525"/>
            <a:ext cx="806450" cy="804863"/>
            <a:chOff x="1649083" y="1734709"/>
            <a:chExt cx="805274" cy="805274"/>
          </a:xfrm>
        </p:grpSpPr>
        <p:sp>
          <p:nvSpPr>
            <p:cNvPr id="19465" name="Google Shape;46;p5">
              <a:extLst>
                <a:ext uri="{FF2B5EF4-FFF2-40B4-BE49-F238E27FC236}">
                  <a16:creationId xmlns:a16="http://schemas.microsoft.com/office/drawing/2014/main" id="{F1CFC13A-6D14-8247-9D79-6BCCE32390E8}"/>
                </a:ext>
              </a:extLst>
            </p:cNvPr>
            <p:cNvSpPr>
              <a:spLocks noChangeArrowheads="1"/>
            </p:cNvSpPr>
            <p:nvPr/>
          </p:nvSpPr>
          <p:spPr bwMode="auto">
            <a:xfrm>
              <a:off x="1649083" y="1734709"/>
              <a:ext cx="805274" cy="805274"/>
            </a:xfrm>
            <a:prstGeom prst="ellipse">
              <a:avLst/>
            </a:prstGeom>
            <a:noFill/>
            <a:ln w="9525">
              <a:solidFill>
                <a:srgbClr val="E8E8E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9466" name="Google Shape;56;p5">
              <a:extLst>
                <a:ext uri="{FF2B5EF4-FFF2-40B4-BE49-F238E27FC236}">
                  <a16:creationId xmlns:a16="http://schemas.microsoft.com/office/drawing/2014/main" id="{91E1CDFA-D333-1E43-BB62-FD5F0798D08A}"/>
                </a:ext>
              </a:extLst>
            </p:cNvPr>
            <p:cNvSpPr>
              <a:spLocks noChangeArrowheads="1"/>
            </p:cNvSpPr>
            <p:nvPr/>
          </p:nvSpPr>
          <p:spPr bwMode="auto">
            <a:xfrm>
              <a:off x="1691680" y="1777483"/>
              <a:ext cx="720080" cy="719726"/>
            </a:xfrm>
            <a:prstGeom prst="ellipse">
              <a:avLst/>
            </a:prstGeom>
            <a:solidFill>
              <a:srgbClr val="33557A">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3" name="Rechthoek 22">
              <a:extLst>
                <a:ext uri="{FF2B5EF4-FFF2-40B4-BE49-F238E27FC236}">
                  <a16:creationId xmlns:a16="http://schemas.microsoft.com/office/drawing/2014/main" id="{6081B212-BF54-1E40-AE6C-E54B584D3047}"/>
                </a:ext>
              </a:extLst>
            </p:cNvPr>
            <p:cNvSpPr/>
            <p:nvPr/>
          </p:nvSpPr>
          <p:spPr>
            <a:xfrm>
              <a:off x="1691882" y="1957072"/>
              <a:ext cx="719674" cy="370077"/>
            </a:xfrm>
            <a:prstGeom prst="rect">
              <a:avLst/>
            </a:prstGeom>
          </p:spPr>
          <p:txBody>
            <a:bodyPr>
              <a:spAutoFit/>
            </a:bodyPr>
            <a:lstStyle/>
            <a:p>
              <a:pPr algn="ctr" eaLnBrk="1" hangingPunct="1">
                <a:defRPr/>
              </a:pPr>
              <a:r>
                <a:rPr lang="nl-NL" b="1" dirty="0">
                  <a:solidFill>
                    <a:srgbClr val="33557A"/>
                  </a:solidFill>
                  <a:latin typeface="+mn-lt"/>
                </a:rPr>
                <a:t>56%</a:t>
              </a:r>
              <a:endParaRPr lang="en-US" b="1" dirty="0">
                <a:solidFill>
                  <a:srgbClr val="33557A"/>
                </a:solidFill>
                <a:latin typeface="+mn-lt"/>
              </a:endParaRPr>
            </a:p>
          </p:txBody>
        </p:sp>
      </p:grpSp>
      <p:grpSp>
        <p:nvGrpSpPr>
          <p:cNvPr id="19461" name="Groep 13">
            <a:extLst>
              <a:ext uri="{FF2B5EF4-FFF2-40B4-BE49-F238E27FC236}">
                <a16:creationId xmlns:a16="http://schemas.microsoft.com/office/drawing/2014/main" id="{DCF71F98-12D4-E94A-BD46-7FDC029685BD}"/>
              </a:ext>
            </a:extLst>
          </p:cNvPr>
          <p:cNvGrpSpPr>
            <a:grpSpLocks/>
          </p:cNvGrpSpPr>
          <p:nvPr/>
        </p:nvGrpSpPr>
        <p:grpSpPr bwMode="auto">
          <a:xfrm>
            <a:off x="3059113" y="4070350"/>
            <a:ext cx="806450" cy="804863"/>
            <a:chOff x="2873219" y="4184841"/>
            <a:chExt cx="805274" cy="805274"/>
          </a:xfrm>
        </p:grpSpPr>
        <p:sp>
          <p:nvSpPr>
            <p:cNvPr id="19462" name="Google Shape;46;p5">
              <a:extLst>
                <a:ext uri="{FF2B5EF4-FFF2-40B4-BE49-F238E27FC236}">
                  <a16:creationId xmlns:a16="http://schemas.microsoft.com/office/drawing/2014/main" id="{261B82BD-ADA6-7C44-8EA9-9F4FED8015D3}"/>
                </a:ext>
              </a:extLst>
            </p:cNvPr>
            <p:cNvSpPr>
              <a:spLocks noChangeArrowheads="1"/>
            </p:cNvSpPr>
            <p:nvPr/>
          </p:nvSpPr>
          <p:spPr bwMode="auto">
            <a:xfrm>
              <a:off x="2873219" y="4184841"/>
              <a:ext cx="805274" cy="805274"/>
            </a:xfrm>
            <a:prstGeom prst="ellipse">
              <a:avLst/>
            </a:prstGeom>
            <a:noFill/>
            <a:ln w="9525">
              <a:solidFill>
                <a:srgbClr val="E8E8E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19463" name="Google Shape;56;p5">
              <a:extLst>
                <a:ext uri="{FF2B5EF4-FFF2-40B4-BE49-F238E27FC236}">
                  <a16:creationId xmlns:a16="http://schemas.microsoft.com/office/drawing/2014/main" id="{BFAB07C5-6D31-6F45-BB2D-C55235D68436}"/>
                </a:ext>
              </a:extLst>
            </p:cNvPr>
            <p:cNvSpPr>
              <a:spLocks noChangeArrowheads="1"/>
            </p:cNvSpPr>
            <p:nvPr/>
          </p:nvSpPr>
          <p:spPr bwMode="auto">
            <a:xfrm>
              <a:off x="2915816" y="4227615"/>
              <a:ext cx="720080" cy="719726"/>
            </a:xfrm>
            <a:prstGeom prst="ellipse">
              <a:avLst/>
            </a:prstGeom>
            <a:solidFill>
              <a:srgbClr val="EEB111">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sp>
          <p:nvSpPr>
            <p:cNvPr id="26" name="Rechthoek 25">
              <a:extLst>
                <a:ext uri="{FF2B5EF4-FFF2-40B4-BE49-F238E27FC236}">
                  <a16:creationId xmlns:a16="http://schemas.microsoft.com/office/drawing/2014/main" id="{D9D55D5B-7EBF-3B4A-B114-EA7572AF17EB}"/>
                </a:ext>
              </a:extLst>
            </p:cNvPr>
            <p:cNvSpPr/>
            <p:nvPr/>
          </p:nvSpPr>
          <p:spPr>
            <a:xfrm>
              <a:off x="2916018" y="4407204"/>
              <a:ext cx="719674" cy="370077"/>
            </a:xfrm>
            <a:prstGeom prst="rect">
              <a:avLst/>
            </a:prstGeom>
          </p:spPr>
          <p:txBody>
            <a:bodyPr>
              <a:spAutoFit/>
            </a:bodyPr>
            <a:lstStyle/>
            <a:p>
              <a:pPr algn="ctr" eaLnBrk="1" hangingPunct="1">
                <a:defRPr/>
              </a:pPr>
              <a:r>
                <a:rPr lang="nl-NL" b="1" dirty="0">
                  <a:solidFill>
                    <a:srgbClr val="EEB111"/>
                  </a:solidFill>
                  <a:latin typeface="+mn-lt"/>
                </a:rPr>
                <a:t>15%</a:t>
              </a:r>
              <a:endParaRPr lang="en-US" b="1" dirty="0">
                <a:solidFill>
                  <a:srgbClr val="EEB111"/>
                </a:solidFill>
                <a:latin typeface="+mn-l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Google Shape;182;p18">
            <a:extLst>
              <a:ext uri="{FF2B5EF4-FFF2-40B4-BE49-F238E27FC236}">
                <a16:creationId xmlns:a16="http://schemas.microsoft.com/office/drawing/2014/main" id="{C696F13B-B0FE-2F49-A74D-DE8E384FA07A}"/>
              </a:ext>
            </a:extLst>
          </p:cNvPr>
          <p:cNvSpPr>
            <a:spLocks noGrp="1"/>
          </p:cNvSpPr>
          <p:nvPr>
            <p:ph type="body" idx="1"/>
          </p:nvPr>
        </p:nvSpPr>
        <p:spPr>
          <a:xfrm>
            <a:off x="2528888" y="1393825"/>
            <a:ext cx="4203700" cy="3265488"/>
          </a:xfrm>
        </p:spPr>
        <p:txBody>
          <a:bodyPr/>
          <a:lstStyle/>
          <a:p>
            <a:pPr>
              <a:spcAft>
                <a:spcPct val="0"/>
              </a:spcAft>
              <a:buFont typeface="Poppins" charset="0"/>
              <a:buNone/>
            </a:pPr>
            <a:r>
              <a:rPr lang="en-US" altLang="en-US" sz="2800">
                <a:latin typeface="Arial" panose="020B0604020202020204" pitchFamily="34" charset="0"/>
                <a:ea typeface="Poppins" charset="0"/>
                <a:cs typeface="Arial" panose="020B0604020202020204" pitchFamily="34" charset="0"/>
                <a:sym typeface="Poppins" charset="0"/>
              </a:rPr>
              <a:t>Together with its libraries and partners, LIBER aims to enable world-class research.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Google Shape;193;p19">
            <a:extLst>
              <a:ext uri="{FF2B5EF4-FFF2-40B4-BE49-F238E27FC236}">
                <a16:creationId xmlns:a16="http://schemas.microsoft.com/office/drawing/2014/main" id="{F66B0017-66CC-5047-AA86-178C69718AC7}"/>
              </a:ext>
            </a:extLst>
          </p:cNvPr>
          <p:cNvSpPr>
            <a:spLocks noGrp="1"/>
          </p:cNvSpPr>
          <p:nvPr>
            <p:ph type="title"/>
          </p:nvPr>
        </p:nvSpPr>
        <p:spPr>
          <a:xfrm>
            <a:off x="457200" y="908050"/>
            <a:ext cx="5122863" cy="682625"/>
          </a:xfrm>
        </p:spPr>
        <p:txBody>
          <a:bodyPr/>
          <a:lstStyle/>
          <a:p>
            <a:pPr>
              <a:spcBef>
                <a:spcPct val="0"/>
              </a:spcBef>
              <a:spcAft>
                <a:spcPct val="0"/>
              </a:spcAft>
            </a:pPr>
            <a:r>
              <a:rPr lang="en-US" altLang="en-US" sz="2800">
                <a:solidFill>
                  <a:srgbClr val="33557A"/>
                </a:solidFill>
              </a:rPr>
              <a:t>World-Class Research Is:</a:t>
            </a:r>
          </a:p>
        </p:txBody>
      </p:sp>
      <p:sp>
        <p:nvSpPr>
          <p:cNvPr id="23554" name="Google Shape;194;p19">
            <a:extLst>
              <a:ext uri="{FF2B5EF4-FFF2-40B4-BE49-F238E27FC236}">
                <a16:creationId xmlns:a16="http://schemas.microsoft.com/office/drawing/2014/main" id="{488ED007-0319-FA48-A7B1-EF4DC73CE545}"/>
              </a:ext>
            </a:extLst>
          </p:cNvPr>
          <p:cNvSpPr>
            <a:spLocks noGrp="1"/>
          </p:cNvSpPr>
          <p:nvPr>
            <p:ph type="body" idx="1"/>
          </p:nvPr>
        </p:nvSpPr>
        <p:spPr>
          <a:xfrm>
            <a:off x="985838" y="1700213"/>
            <a:ext cx="3976687" cy="2617787"/>
          </a:xfrm>
        </p:spPr>
        <p:txBody>
          <a:bodyPr/>
          <a:lstStyle/>
          <a:p>
            <a:pPr marL="412750" indent="-285750">
              <a:spcAft>
                <a:spcPct val="0"/>
              </a:spcAft>
              <a:buClr>
                <a:srgbClr val="659AD2"/>
              </a:buClr>
              <a:buSzTx/>
              <a:buFont typeface="Arial" panose="020B0604020202020204" pitchFamily="34" charset="0"/>
              <a:buChar char="•"/>
            </a:pPr>
            <a:r>
              <a:rPr lang="en-US" altLang="en-US">
                <a:solidFill>
                  <a:srgbClr val="33557A"/>
                </a:solidFill>
              </a:rPr>
              <a:t>Collaborative</a:t>
            </a:r>
          </a:p>
          <a:p>
            <a:pPr marL="412750" indent="-285750">
              <a:spcAft>
                <a:spcPct val="0"/>
              </a:spcAft>
              <a:buClr>
                <a:srgbClr val="659AD2"/>
              </a:buClr>
              <a:buSzTx/>
              <a:buFont typeface="Arial" panose="020B0604020202020204" pitchFamily="34" charset="0"/>
              <a:buChar char="•"/>
            </a:pPr>
            <a:r>
              <a:rPr lang="en-US" altLang="en-US">
                <a:solidFill>
                  <a:srgbClr val="33557A"/>
                </a:solidFill>
              </a:rPr>
              <a:t>International</a:t>
            </a:r>
          </a:p>
          <a:p>
            <a:pPr marL="412750" indent="-285750">
              <a:spcAft>
                <a:spcPct val="0"/>
              </a:spcAft>
              <a:buClr>
                <a:srgbClr val="659AD2"/>
              </a:buClr>
              <a:buSzTx/>
              <a:buFont typeface="Arial" panose="020B0604020202020204" pitchFamily="34" charset="0"/>
              <a:buChar char="•"/>
            </a:pPr>
            <a:r>
              <a:rPr lang="en-US" altLang="en-US">
                <a:solidFill>
                  <a:srgbClr val="33557A"/>
                </a:solidFill>
              </a:rPr>
              <a:t>Cross-Discipline</a:t>
            </a:r>
          </a:p>
          <a:p>
            <a:pPr marL="412750" indent="-285750">
              <a:spcAft>
                <a:spcPct val="0"/>
              </a:spcAft>
              <a:buClr>
                <a:srgbClr val="659AD2"/>
              </a:buClr>
              <a:buSzTx/>
              <a:buFont typeface="Arial" panose="020B0604020202020204" pitchFamily="34" charset="0"/>
              <a:buChar char="•"/>
            </a:pPr>
            <a:r>
              <a:rPr lang="en-US" altLang="en-US">
                <a:solidFill>
                  <a:srgbClr val="33557A"/>
                </a:solidFill>
              </a:rPr>
              <a:t>Increasingly Data Intensive</a:t>
            </a:r>
          </a:p>
          <a:p>
            <a:pPr marL="412750" indent="-285750">
              <a:spcAft>
                <a:spcPct val="0"/>
              </a:spcAft>
              <a:buClr>
                <a:srgbClr val="659AD2"/>
              </a:buClr>
              <a:buSzTx/>
              <a:buFont typeface="Arial" panose="020B0604020202020204" pitchFamily="34" charset="0"/>
              <a:buChar char="•"/>
            </a:pPr>
            <a:r>
              <a:rPr lang="en-US" altLang="en-US">
                <a:solidFill>
                  <a:srgbClr val="33557A"/>
                </a:solidFill>
              </a:rPr>
              <a:t>Open</a:t>
            </a:r>
          </a:p>
        </p:txBody>
      </p:sp>
      <p:pic>
        <p:nvPicPr>
          <p:cNvPr id="5" name="Picture 2" descr="\\FS-SRV-P100\Users$\fgr020\Downloads\Lilliad\hall-48 (1).jpg">
            <a:extLst>
              <a:ext uri="{FF2B5EF4-FFF2-40B4-BE49-F238E27FC236}">
                <a16:creationId xmlns:a16="http://schemas.microsoft.com/office/drawing/2014/main" id="{8D6564B6-3B6A-A547-99F0-75525C1D13FF}"/>
              </a:ext>
            </a:extLst>
          </p:cNvPr>
          <p:cNvPicPr>
            <a:picLocks noChangeAspect="1" noChangeArrowheads="1"/>
          </p:cNvPicPr>
          <p:nvPr/>
        </p:nvPicPr>
        <p:blipFill rotWithShape="1">
          <a:blip r:embed="rId3"/>
          <a:srcRect l="16660" r="16660"/>
          <a:stretch/>
        </p:blipFill>
        <p:spPr bwMode="auto">
          <a:xfrm>
            <a:off x="5544000" y="555526"/>
            <a:ext cx="3600000" cy="3600000"/>
          </a:xfrm>
          <a:prstGeom prst="ellipse">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Google Shape;269;p25">
            <a:extLst>
              <a:ext uri="{FF2B5EF4-FFF2-40B4-BE49-F238E27FC236}">
                <a16:creationId xmlns:a16="http://schemas.microsoft.com/office/drawing/2014/main" id="{74A1E189-CA5A-C94D-AE0D-BC4A3FB0CE41}"/>
              </a:ext>
            </a:extLst>
          </p:cNvPr>
          <p:cNvSpPr>
            <a:spLocks noGrp="1"/>
          </p:cNvSpPr>
          <p:nvPr>
            <p:ph type="title"/>
          </p:nvPr>
        </p:nvSpPr>
        <p:spPr>
          <a:xfrm>
            <a:off x="503238" y="915988"/>
            <a:ext cx="5221287" cy="682625"/>
          </a:xfrm>
        </p:spPr>
        <p:txBody>
          <a:bodyPr anchor="t"/>
          <a:lstStyle/>
          <a:p>
            <a:pPr>
              <a:spcBef>
                <a:spcPct val="0"/>
              </a:spcBef>
              <a:spcAft>
                <a:spcPct val="0"/>
              </a:spcAft>
            </a:pPr>
            <a:r>
              <a:rPr lang="en-US" altLang="en-US">
                <a:solidFill>
                  <a:srgbClr val="33557A"/>
                </a:solidFill>
              </a:rPr>
              <a:t>Powering </a:t>
            </a:r>
            <a:br>
              <a:rPr lang="en-US" altLang="en-US">
                <a:solidFill>
                  <a:srgbClr val="33557A"/>
                </a:solidFill>
              </a:rPr>
            </a:br>
            <a:r>
              <a:rPr lang="en-US" altLang="en-US">
                <a:solidFill>
                  <a:srgbClr val="33557A"/>
                </a:solidFill>
              </a:rPr>
              <a:t>Sustainable</a:t>
            </a:r>
            <a:br>
              <a:rPr lang="en-US" altLang="en-US">
                <a:solidFill>
                  <a:srgbClr val="33557A"/>
                </a:solidFill>
              </a:rPr>
            </a:br>
            <a:r>
              <a:rPr lang="en-US" altLang="en-US">
                <a:solidFill>
                  <a:srgbClr val="33557A"/>
                </a:solidFill>
              </a:rPr>
              <a:t>Knowledge</a:t>
            </a:r>
            <a:br>
              <a:rPr lang="en-US" altLang="en-US">
                <a:solidFill>
                  <a:srgbClr val="33557A"/>
                </a:solidFill>
              </a:rPr>
            </a:br>
            <a:r>
              <a:rPr lang="en-US" altLang="en-US">
                <a:solidFill>
                  <a:srgbClr val="33557A"/>
                </a:solidFill>
              </a:rPr>
              <a:t>in the </a:t>
            </a:r>
            <a:br>
              <a:rPr lang="en-US" altLang="en-US">
                <a:solidFill>
                  <a:srgbClr val="33557A"/>
                </a:solidFill>
              </a:rPr>
            </a:br>
            <a:r>
              <a:rPr lang="en-US" altLang="en-US">
                <a:solidFill>
                  <a:srgbClr val="33557A"/>
                </a:solidFill>
              </a:rPr>
              <a:t>Digital Age</a:t>
            </a:r>
          </a:p>
        </p:txBody>
      </p:sp>
      <p:sp>
        <p:nvSpPr>
          <p:cNvPr id="25602" name="Google Shape;276;p25">
            <a:extLst>
              <a:ext uri="{FF2B5EF4-FFF2-40B4-BE49-F238E27FC236}">
                <a16:creationId xmlns:a16="http://schemas.microsoft.com/office/drawing/2014/main" id="{B2069E5A-2E6E-D349-9E8F-F1F063B459A9}"/>
              </a:ext>
            </a:extLst>
          </p:cNvPr>
          <p:cNvSpPr txBox="1">
            <a:spLocks noChangeArrowheads="1"/>
          </p:cNvSpPr>
          <p:nvPr/>
        </p:nvSpPr>
        <p:spPr bwMode="auto">
          <a:xfrm>
            <a:off x="5359400" y="2311400"/>
            <a:ext cx="13430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115000"/>
              </a:lnSpc>
              <a:spcBef>
                <a:spcPct val="0"/>
              </a:spcBef>
              <a:buFontTx/>
              <a:buNone/>
            </a:pPr>
            <a:r>
              <a:rPr lang="en-US" altLang="en-US" sz="1800" b="1">
                <a:solidFill>
                  <a:srgbClr val="FFFFFF"/>
                </a:solidFill>
                <a:latin typeface="Poppins" charset="0"/>
                <a:sym typeface="Poppins" charset="0"/>
              </a:rPr>
              <a:t>Lorem ipsum congue</a:t>
            </a:r>
          </a:p>
        </p:txBody>
      </p:sp>
      <p:pic>
        <p:nvPicPr>
          <p:cNvPr id="25603" name="Picture 2" descr="\\fs-srv-p100\users$\FGR020\Downloads\LIBER-STRATEGIC-DIAGRAM-2-01 (1).png">
            <a:extLst>
              <a:ext uri="{FF2B5EF4-FFF2-40B4-BE49-F238E27FC236}">
                <a16:creationId xmlns:a16="http://schemas.microsoft.com/office/drawing/2014/main" id="{0257F088-CCF6-9243-91CA-A043A3B46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23825"/>
            <a:ext cx="4106862"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Google Shape;193;p19">
            <a:extLst>
              <a:ext uri="{FF2B5EF4-FFF2-40B4-BE49-F238E27FC236}">
                <a16:creationId xmlns:a16="http://schemas.microsoft.com/office/drawing/2014/main" id="{1ECDB365-9CA1-6847-81A1-41985FF22771}"/>
              </a:ext>
            </a:extLst>
          </p:cNvPr>
          <p:cNvSpPr>
            <a:spLocks noGrp="1"/>
          </p:cNvSpPr>
          <p:nvPr>
            <p:ph type="title"/>
          </p:nvPr>
        </p:nvSpPr>
        <p:spPr>
          <a:xfrm>
            <a:off x="528638" y="915988"/>
            <a:ext cx="4691062" cy="682625"/>
          </a:xfrm>
        </p:spPr>
        <p:txBody>
          <a:bodyPr/>
          <a:lstStyle/>
          <a:p>
            <a:pPr>
              <a:spcBef>
                <a:spcPct val="0"/>
              </a:spcBef>
              <a:spcAft>
                <a:spcPct val="0"/>
              </a:spcAft>
            </a:pPr>
            <a:r>
              <a:rPr lang="en-US" altLang="en-US">
                <a:solidFill>
                  <a:srgbClr val="33557A"/>
                </a:solidFill>
              </a:rPr>
              <a:t>Vision: The Research Landscape in 2022</a:t>
            </a:r>
          </a:p>
        </p:txBody>
      </p:sp>
      <p:sp>
        <p:nvSpPr>
          <p:cNvPr id="27650" name="Google Shape;357;p31">
            <a:extLst>
              <a:ext uri="{FF2B5EF4-FFF2-40B4-BE49-F238E27FC236}">
                <a16:creationId xmlns:a16="http://schemas.microsoft.com/office/drawing/2014/main" id="{C34B9B11-D6E1-1445-AEC3-2B88FAF3EDEB}"/>
              </a:ext>
            </a:extLst>
          </p:cNvPr>
          <p:cNvSpPr>
            <a:spLocks noGrp="1"/>
          </p:cNvSpPr>
          <p:nvPr>
            <p:ph type="body" idx="1"/>
          </p:nvPr>
        </p:nvSpPr>
        <p:spPr>
          <a:xfrm>
            <a:off x="1069975" y="1957388"/>
            <a:ext cx="1484313" cy="1111250"/>
          </a:xfrm>
        </p:spPr>
        <p:txBody>
          <a:bodyPr/>
          <a:lstStyle/>
          <a:p>
            <a:pPr marL="0">
              <a:spcAft>
                <a:spcPct val="0"/>
              </a:spcAft>
            </a:pPr>
            <a:r>
              <a:rPr lang="nl-NL" altLang="en-US" sz="1200" b="1">
                <a:solidFill>
                  <a:srgbClr val="EEB111"/>
                </a:solidFill>
              </a:rPr>
              <a:t>Open Access</a:t>
            </a:r>
            <a:endParaRPr lang="en-US" altLang="en-US" sz="1200" b="1">
              <a:solidFill>
                <a:srgbClr val="EEB111"/>
              </a:solidFill>
            </a:endParaRPr>
          </a:p>
          <a:p>
            <a:pPr marL="0">
              <a:spcAft>
                <a:spcPct val="0"/>
              </a:spcAft>
            </a:pPr>
            <a:r>
              <a:rPr lang="en-US" altLang="en-US" sz="1200">
                <a:solidFill>
                  <a:srgbClr val="33557A"/>
                </a:solidFill>
              </a:rPr>
              <a:t>Is the main form of publishing</a:t>
            </a:r>
          </a:p>
        </p:txBody>
      </p:sp>
      <p:sp>
        <p:nvSpPr>
          <p:cNvPr id="27651" name="Google Shape;358;p31">
            <a:extLst>
              <a:ext uri="{FF2B5EF4-FFF2-40B4-BE49-F238E27FC236}">
                <a16:creationId xmlns:a16="http://schemas.microsoft.com/office/drawing/2014/main" id="{56394DFA-1D64-7D4D-B985-E7EC5F036256}"/>
              </a:ext>
            </a:extLst>
          </p:cNvPr>
          <p:cNvSpPr>
            <a:spLocks noGrp="1"/>
          </p:cNvSpPr>
          <p:nvPr>
            <p:ph type="body" idx="2"/>
          </p:nvPr>
        </p:nvSpPr>
        <p:spPr>
          <a:xfrm>
            <a:off x="2630488" y="1957388"/>
            <a:ext cx="1485900" cy="1111250"/>
          </a:xfrm>
        </p:spPr>
        <p:txBody>
          <a:bodyPr/>
          <a:lstStyle/>
          <a:p>
            <a:pPr marL="0">
              <a:spcAft>
                <a:spcPct val="0"/>
              </a:spcAft>
            </a:pPr>
            <a:r>
              <a:rPr lang="nl-NL" altLang="en-US" sz="1200" b="1">
                <a:solidFill>
                  <a:srgbClr val="EEB111"/>
                </a:solidFill>
              </a:rPr>
              <a:t>Research Data</a:t>
            </a:r>
            <a:endParaRPr lang="en-US" altLang="en-US" sz="1200" b="1">
              <a:solidFill>
                <a:srgbClr val="EEB111"/>
              </a:solidFill>
            </a:endParaRPr>
          </a:p>
          <a:p>
            <a:pPr marL="0">
              <a:spcAft>
                <a:spcPct val="0"/>
              </a:spcAft>
            </a:pPr>
            <a:r>
              <a:rPr lang="en-US" altLang="en-US" sz="1200">
                <a:solidFill>
                  <a:srgbClr val="33557A"/>
                </a:solidFill>
              </a:rPr>
              <a:t>Is Findable, Accessible, Interoperable and Reusable (FAIR)</a:t>
            </a:r>
          </a:p>
        </p:txBody>
      </p:sp>
      <p:sp>
        <p:nvSpPr>
          <p:cNvPr id="27652" name="Google Shape;359;p31">
            <a:extLst>
              <a:ext uri="{FF2B5EF4-FFF2-40B4-BE49-F238E27FC236}">
                <a16:creationId xmlns:a16="http://schemas.microsoft.com/office/drawing/2014/main" id="{7AC1779A-7C7F-914E-BAE2-3FA42BD46F61}"/>
              </a:ext>
            </a:extLst>
          </p:cNvPr>
          <p:cNvSpPr>
            <a:spLocks noGrp="1"/>
          </p:cNvSpPr>
          <p:nvPr>
            <p:ph type="body" idx="3"/>
          </p:nvPr>
        </p:nvSpPr>
        <p:spPr>
          <a:xfrm>
            <a:off x="4192588" y="1957388"/>
            <a:ext cx="1484312" cy="1111250"/>
          </a:xfrm>
        </p:spPr>
        <p:txBody>
          <a:bodyPr/>
          <a:lstStyle/>
          <a:p>
            <a:pPr marL="0">
              <a:spcAft>
                <a:spcPct val="0"/>
              </a:spcAft>
            </a:pPr>
            <a:r>
              <a:rPr lang="nl-NL" altLang="en-US" sz="1200" b="1">
                <a:solidFill>
                  <a:srgbClr val="EEB111"/>
                </a:solidFill>
              </a:rPr>
              <a:t>Digital Skills</a:t>
            </a:r>
            <a:endParaRPr lang="en-US" altLang="en-US" sz="1200" b="1">
              <a:solidFill>
                <a:srgbClr val="EEB111"/>
              </a:solidFill>
            </a:endParaRPr>
          </a:p>
          <a:p>
            <a:pPr marL="0">
              <a:spcAft>
                <a:spcPct val="0"/>
              </a:spcAft>
            </a:pPr>
            <a:r>
              <a:rPr lang="nl-NL" altLang="en-US" sz="1200">
                <a:solidFill>
                  <a:srgbClr val="33557A"/>
                </a:solidFill>
              </a:rPr>
              <a:t>Underpin a more open, transparent research life cycle</a:t>
            </a:r>
            <a:endParaRPr lang="en-US" altLang="en-US" sz="1200">
              <a:solidFill>
                <a:srgbClr val="33557A"/>
              </a:solidFill>
            </a:endParaRPr>
          </a:p>
          <a:p>
            <a:pPr marL="0">
              <a:spcAft>
                <a:spcPct val="0"/>
              </a:spcAft>
            </a:pPr>
            <a:endParaRPr lang="en-US" altLang="en-US" sz="1200">
              <a:solidFill>
                <a:srgbClr val="33557A"/>
              </a:solidFill>
            </a:endParaRPr>
          </a:p>
        </p:txBody>
      </p:sp>
      <p:sp>
        <p:nvSpPr>
          <p:cNvPr id="27653" name="Google Shape;366;p31">
            <a:extLst>
              <a:ext uri="{FF2B5EF4-FFF2-40B4-BE49-F238E27FC236}">
                <a16:creationId xmlns:a16="http://schemas.microsoft.com/office/drawing/2014/main" id="{EA837AC0-1DA6-CD43-AD01-E7C8F0DD9AF7}"/>
              </a:ext>
            </a:extLst>
          </p:cNvPr>
          <p:cNvSpPr txBox="1">
            <a:spLocks/>
          </p:cNvSpPr>
          <p:nvPr/>
        </p:nvSpPr>
        <p:spPr bwMode="auto">
          <a:xfrm>
            <a:off x="1069975" y="3260725"/>
            <a:ext cx="148431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914400" indent="-298450">
              <a:spcBef>
                <a:spcPct val="20000"/>
              </a:spcBef>
              <a:buFont typeface="Arial" panose="020B0604020202020204" pitchFamily="34" charset="0"/>
              <a:buChar char="–"/>
              <a:defRPr sz="2800">
                <a:solidFill>
                  <a:schemeClr val="tx1"/>
                </a:solidFill>
                <a:latin typeface="Arial" panose="020B0604020202020204" pitchFamily="34" charset="0"/>
              </a:defRPr>
            </a:lvl2pPr>
            <a:lvl3pPr marL="1371600" indent="-298450">
              <a:spcBef>
                <a:spcPct val="20000"/>
              </a:spcBef>
              <a:buFont typeface="Arial" panose="020B0604020202020204" pitchFamily="34" charset="0"/>
              <a:buChar char="•"/>
              <a:defRPr sz="2400">
                <a:solidFill>
                  <a:schemeClr val="tx1"/>
                </a:solidFill>
                <a:latin typeface="Arial" panose="020B0604020202020204" pitchFamily="34" charset="0"/>
              </a:defRPr>
            </a:lvl3pPr>
            <a:lvl4pPr marL="1828800" indent="-298450">
              <a:spcBef>
                <a:spcPct val="20000"/>
              </a:spcBef>
              <a:buFont typeface="Arial" panose="020B0604020202020204" pitchFamily="34" charset="0"/>
              <a:buChar char="–"/>
              <a:defRPr sz="2000">
                <a:solidFill>
                  <a:schemeClr val="tx1"/>
                </a:solidFill>
                <a:latin typeface="Arial" panose="020B0604020202020204" pitchFamily="34" charset="0"/>
              </a:defRPr>
            </a:lvl4pPr>
            <a:lvl5pPr marL="2286000" indent="-298450">
              <a:spcBef>
                <a:spcPct val="20000"/>
              </a:spcBef>
              <a:buFont typeface="Arial" panose="020B0604020202020204" pitchFamily="34" charset="0"/>
              <a:buChar char="»"/>
              <a:defRPr sz="2000">
                <a:solidFill>
                  <a:schemeClr val="tx1"/>
                </a:solidFill>
                <a:latin typeface="Arial" panose="020B0604020202020204" pitchFamily="34" charset="0"/>
              </a:defRPr>
            </a:lvl5pPr>
            <a:lvl6pPr marL="2743200" indent="-29845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3200400" indent="-29845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657600" indent="-29845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4114800" indent="-29845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ts val="600"/>
              </a:spcBef>
              <a:buSzPts val="1100"/>
              <a:buFont typeface="Arial" panose="020B0604020202020204" pitchFamily="34" charset="0"/>
              <a:buNone/>
            </a:pPr>
            <a:r>
              <a:rPr lang="en-US" altLang="en-US" sz="1200" b="1">
                <a:solidFill>
                  <a:srgbClr val="EEB111"/>
                </a:solidFill>
              </a:rPr>
              <a:t>Research Infrastructure</a:t>
            </a:r>
          </a:p>
          <a:p>
            <a:pPr>
              <a:spcBef>
                <a:spcPts val="600"/>
              </a:spcBef>
              <a:buSzPts val="1100"/>
              <a:buFont typeface="Arial" panose="020B0604020202020204" pitchFamily="34" charset="0"/>
              <a:buNone/>
            </a:pPr>
            <a:r>
              <a:rPr lang="en-US" altLang="en-US" sz="1200">
                <a:solidFill>
                  <a:srgbClr val="33557A"/>
                </a:solidFill>
              </a:rPr>
              <a:t>Is participatory, tailored and scaled to the needs of diverse disciplines</a:t>
            </a:r>
          </a:p>
        </p:txBody>
      </p:sp>
      <p:sp>
        <p:nvSpPr>
          <p:cNvPr id="27654" name="Google Shape;367;p31">
            <a:extLst>
              <a:ext uri="{FF2B5EF4-FFF2-40B4-BE49-F238E27FC236}">
                <a16:creationId xmlns:a16="http://schemas.microsoft.com/office/drawing/2014/main" id="{6B35F5C7-4B2C-6A47-892E-B65B1DCFE676}"/>
              </a:ext>
            </a:extLst>
          </p:cNvPr>
          <p:cNvSpPr txBox="1">
            <a:spLocks/>
          </p:cNvSpPr>
          <p:nvPr/>
        </p:nvSpPr>
        <p:spPr bwMode="auto">
          <a:xfrm>
            <a:off x="2630488" y="3292475"/>
            <a:ext cx="14859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914400" indent="-298450">
              <a:spcBef>
                <a:spcPct val="20000"/>
              </a:spcBef>
              <a:buFont typeface="Arial" panose="020B0604020202020204" pitchFamily="34" charset="0"/>
              <a:buChar char="–"/>
              <a:defRPr sz="2800">
                <a:solidFill>
                  <a:schemeClr val="tx1"/>
                </a:solidFill>
                <a:latin typeface="Arial" panose="020B0604020202020204" pitchFamily="34" charset="0"/>
              </a:defRPr>
            </a:lvl2pPr>
            <a:lvl3pPr marL="1371600" indent="-298450">
              <a:spcBef>
                <a:spcPct val="20000"/>
              </a:spcBef>
              <a:buFont typeface="Arial" panose="020B0604020202020204" pitchFamily="34" charset="0"/>
              <a:buChar char="•"/>
              <a:defRPr sz="2400">
                <a:solidFill>
                  <a:schemeClr val="tx1"/>
                </a:solidFill>
                <a:latin typeface="Arial" panose="020B0604020202020204" pitchFamily="34" charset="0"/>
              </a:defRPr>
            </a:lvl3pPr>
            <a:lvl4pPr marL="1828800" indent="-298450">
              <a:spcBef>
                <a:spcPct val="20000"/>
              </a:spcBef>
              <a:buFont typeface="Arial" panose="020B0604020202020204" pitchFamily="34" charset="0"/>
              <a:buChar char="–"/>
              <a:defRPr sz="2000">
                <a:solidFill>
                  <a:schemeClr val="tx1"/>
                </a:solidFill>
                <a:latin typeface="Arial" panose="020B0604020202020204" pitchFamily="34" charset="0"/>
              </a:defRPr>
            </a:lvl4pPr>
            <a:lvl5pPr marL="2286000" indent="-298450">
              <a:spcBef>
                <a:spcPct val="20000"/>
              </a:spcBef>
              <a:buFont typeface="Arial" panose="020B0604020202020204" pitchFamily="34" charset="0"/>
              <a:buChar char="»"/>
              <a:defRPr sz="2000">
                <a:solidFill>
                  <a:schemeClr val="tx1"/>
                </a:solidFill>
                <a:latin typeface="Arial" panose="020B0604020202020204" pitchFamily="34" charset="0"/>
              </a:defRPr>
            </a:lvl5pPr>
            <a:lvl6pPr marL="2743200" indent="-29845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3200400" indent="-29845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657600" indent="-29845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4114800" indent="-29845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ts val="600"/>
              </a:spcBef>
              <a:buSzPts val="1100"/>
              <a:buFont typeface="Arial" panose="020B0604020202020204" pitchFamily="34" charset="0"/>
              <a:buNone/>
            </a:pPr>
            <a:r>
              <a:rPr lang="en-US" altLang="en-US" sz="1200" b="1">
                <a:solidFill>
                  <a:srgbClr val="EEB111"/>
                </a:solidFill>
              </a:rPr>
              <a:t>Cultural </a:t>
            </a:r>
            <a:br>
              <a:rPr lang="en-US" altLang="en-US" sz="1200" b="1">
                <a:solidFill>
                  <a:srgbClr val="EEB111"/>
                </a:solidFill>
              </a:rPr>
            </a:br>
            <a:r>
              <a:rPr lang="en-US" altLang="en-US" sz="1200" b="1">
                <a:solidFill>
                  <a:srgbClr val="EEB111"/>
                </a:solidFill>
              </a:rPr>
              <a:t>Heritage</a:t>
            </a:r>
          </a:p>
          <a:p>
            <a:pPr>
              <a:spcBef>
                <a:spcPts val="600"/>
              </a:spcBef>
              <a:buSzPts val="1100"/>
              <a:buFont typeface="Arial" panose="020B0604020202020204" pitchFamily="34" charset="0"/>
              <a:buNone/>
            </a:pPr>
            <a:r>
              <a:rPr lang="en-US" altLang="en-US" sz="1200">
                <a:solidFill>
                  <a:srgbClr val="33557A"/>
                </a:solidFill>
              </a:rPr>
              <a:t>Of tomorrow is built on today’s digital information</a:t>
            </a:r>
          </a:p>
        </p:txBody>
      </p:sp>
      <p:pic>
        <p:nvPicPr>
          <p:cNvPr id="93186" name="Picture 2" descr="F:\Downloads\HEP_BCUL_00002036 (1).jpg">
            <a:extLst>
              <a:ext uri="{FF2B5EF4-FFF2-40B4-BE49-F238E27FC236}">
                <a16:creationId xmlns:a16="http://schemas.microsoft.com/office/drawing/2014/main" id="{69E11BC4-AD9F-5341-8F6C-9FF299B5F61D}"/>
              </a:ext>
            </a:extLst>
          </p:cNvPr>
          <p:cNvPicPr>
            <a:picLocks noChangeAspect="1" noChangeArrowheads="1"/>
          </p:cNvPicPr>
          <p:nvPr/>
        </p:nvPicPr>
        <p:blipFill rotWithShape="1">
          <a:blip r:embed="rId3" cstate="print"/>
          <a:srcRect l="16674" r="16674"/>
          <a:stretch/>
        </p:blipFill>
        <p:spPr bwMode="auto">
          <a:xfrm>
            <a:off x="6372200" y="1059582"/>
            <a:ext cx="3034800" cy="3034800"/>
          </a:xfrm>
          <a:prstGeom prst="ellipse">
            <a:avLst/>
          </a:prstGeom>
          <a:noFill/>
        </p:spPr>
      </p:pic>
    </p:spTree>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ABE073836ED847BC7A81B99986C410" ma:contentTypeVersion="11" ma:contentTypeDescription="Een nieuw document maken." ma:contentTypeScope="" ma:versionID="818239ae8b48d1b2411526b0642f83f8">
  <xsd:schema xmlns:xsd="http://www.w3.org/2001/XMLSchema" xmlns:xs="http://www.w3.org/2001/XMLSchema" xmlns:p="http://schemas.microsoft.com/office/2006/metadata/properties" xmlns:ns2="5fc95e16-5159-4e8b-a919-675981b05448" xmlns:ns3="d77b6c04-751d-4b96-aae3-a8af12060e17" targetNamespace="http://schemas.microsoft.com/office/2006/metadata/properties" ma:root="true" ma:fieldsID="04ed500dbf0a901af50d72898b56ef05" ns2:_="" ns3:_="">
    <xsd:import namespace="5fc95e16-5159-4e8b-a919-675981b05448"/>
    <xsd:import namespace="d77b6c04-751d-4b96-aae3-a8af12060e1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c95e16-5159-4e8b-a919-675981b05448"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7b6c04-751d-4b96-aae3-a8af12060e1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2E5939-FBF3-461C-AB44-EC21128F9B4D}">
  <ds:schemaRefs>
    <ds:schemaRef ds:uri="http://schemas.microsoft.com/office/2006/metadata/longProperties"/>
  </ds:schemaRefs>
</ds:datastoreItem>
</file>

<file path=customXml/itemProps2.xml><?xml version="1.0" encoding="utf-8"?>
<ds:datastoreItem xmlns:ds="http://schemas.openxmlformats.org/officeDocument/2006/customXml" ds:itemID="{2485BCC6-53ED-43E6-AE3B-038ABF68C8BD}">
  <ds:schemaRefs>
    <ds:schemaRef ds:uri="http://schemas.microsoft.com/sharepoint/v3/contenttype/forms"/>
  </ds:schemaRefs>
</ds:datastoreItem>
</file>

<file path=customXml/itemProps3.xml><?xml version="1.0" encoding="utf-8"?>
<ds:datastoreItem xmlns:ds="http://schemas.openxmlformats.org/officeDocument/2006/customXml" ds:itemID="{09560DC6-FDB2-40AE-891D-54B84F82D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c95e16-5159-4e8b-a919-675981b05448"/>
    <ds:schemaRef ds:uri="d77b6c04-751d-4b96-aae3-a8af12060e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59334</TotalTime>
  <Words>1196</Words>
  <Application>Microsoft Macintosh PowerPoint</Application>
  <PresentationFormat>On-screen Show (16:9)</PresentationFormat>
  <Paragraphs>137</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Crimson Text</vt:lpstr>
      <vt:lpstr>Lato</vt:lpstr>
      <vt:lpstr>Poppins</vt:lpstr>
      <vt:lpstr>Poppins Light</vt:lpstr>
      <vt:lpstr>Kantoorthema</vt:lpstr>
      <vt:lpstr>Presentation Title</vt:lpstr>
      <vt:lpstr>PowerPoint Presentation</vt:lpstr>
      <vt:lpstr>Europe’s Research Library Network</vt:lpstr>
      <vt:lpstr>PowerPoint Presentation</vt:lpstr>
      <vt:lpstr>PowerPoint Presentation</vt:lpstr>
      <vt:lpstr>PowerPoint Presentation</vt:lpstr>
      <vt:lpstr>World-Class Research Is:</vt:lpstr>
      <vt:lpstr>Powering  Sustainable Knowledge in the  Digital Age</vt:lpstr>
      <vt:lpstr>Vision: The Research Landscape in 2022</vt:lpstr>
      <vt:lpstr>How  LIBER Is  Organised?</vt:lpstr>
      <vt:lpstr>200+</vt:lpstr>
      <vt:lpstr>Join a Working Group</vt:lpstr>
      <vt:lpstr>PowerPoint Presentation</vt:lpstr>
      <vt:lpstr>Events &amp;  Activities</vt:lpstr>
      <vt:lpstr>Annual Conference</vt:lpstr>
      <vt:lpstr>Leadership Programmes</vt:lpstr>
      <vt:lpstr>Funded Projects</vt:lpstr>
      <vt:lpstr>Advocacy</vt:lpstr>
      <vt:lpstr>PowerPoint Presentation</vt:lpstr>
      <vt:lpstr>#ZeroEmbargo</vt:lpstr>
      <vt:lpstr>#ZeroEmbargo FAQs</vt:lpstr>
      <vt:lpstr>Resources &amp; Guidance</vt:lpstr>
      <vt:lpstr>PowerPoint Presentation</vt:lpstr>
      <vt:lpstr>PowerPoint Presentation</vt:lpstr>
      <vt:lpstr>Thank you!</vt:lpstr>
    </vt:vector>
  </TitlesOfParts>
  <Company>KB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Friedel Grant</dc:creator>
  <cp:lastModifiedBy>Elizabeth Joss</cp:lastModifiedBy>
  <cp:revision>378</cp:revision>
  <cp:lastPrinted>2016-09-12T13:55:59Z</cp:lastPrinted>
  <dcterms:created xsi:type="dcterms:W3CDTF">2014-06-23T11:32:35Z</dcterms:created>
  <dcterms:modified xsi:type="dcterms:W3CDTF">2021-04-06T09:46:50Z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Astrid Verheusen</vt:lpwstr>
  </property>
  <property fmtid="{D5CDD505-2E9C-101B-9397-08002B2CF9AE}" pid="3" name="Order">
    <vt:lpwstr>1219400.00000000</vt:lpwstr>
  </property>
  <property fmtid="{D5CDD505-2E9C-101B-9397-08002B2CF9AE}" pid="4" name="display_urn:schemas-microsoft-com:office:office#Author">
    <vt:lpwstr>Astrid Verheusen</vt:lpwstr>
  </property>
</Properties>
</file>